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84" r:id="rId2"/>
    <p:sldId id="260" r:id="rId3"/>
    <p:sldId id="261" r:id="rId4"/>
    <p:sldId id="268" r:id="rId5"/>
    <p:sldId id="286" r:id="rId6"/>
    <p:sldId id="287" r:id="rId7"/>
    <p:sldId id="288" r:id="rId8"/>
    <p:sldId id="289" r:id="rId9"/>
    <p:sldId id="262" r:id="rId10"/>
    <p:sldId id="274" r:id="rId11"/>
    <p:sldId id="290" r:id="rId12"/>
    <p:sldId id="263" r:id="rId13"/>
    <p:sldId id="291" r:id="rId14"/>
    <p:sldId id="294" r:id="rId15"/>
    <p:sldId id="295" r:id="rId16"/>
    <p:sldId id="296" r:id="rId17"/>
    <p:sldId id="292" r:id="rId18"/>
    <p:sldId id="293" r:id="rId19"/>
    <p:sldId id="264" r:id="rId20"/>
    <p:sldId id="297" r:id="rId21"/>
    <p:sldId id="298" r:id="rId22"/>
    <p:sldId id="265" r:id="rId23"/>
    <p:sldId id="270" r:id="rId24"/>
    <p:sldId id="300" r:id="rId25"/>
    <p:sldId id="311" r:id="rId26"/>
    <p:sldId id="312" r:id="rId27"/>
    <p:sldId id="313" r:id="rId28"/>
    <p:sldId id="314" r:id="rId29"/>
    <p:sldId id="266" r:id="rId30"/>
    <p:sldId id="301" r:id="rId31"/>
    <p:sldId id="303" r:id="rId32"/>
    <p:sldId id="305" r:id="rId33"/>
    <p:sldId id="304" r:id="rId34"/>
    <p:sldId id="306" r:id="rId35"/>
    <p:sldId id="307" r:id="rId36"/>
    <p:sldId id="308" r:id="rId37"/>
    <p:sldId id="309" r:id="rId38"/>
    <p:sldId id="310" r:id="rId39"/>
    <p:sldId id="315" r:id="rId40"/>
    <p:sldId id="267" r:id="rId4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云轩" initials="刘云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595959"/>
    <a:srgbClr val="7F7F7F"/>
    <a:srgbClr val="404040"/>
    <a:srgbClr val="A5A5A5"/>
    <a:srgbClr val="F2F2F2"/>
    <a:srgbClr val="E7E3E0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5" autoAdjust="0"/>
    <p:restoredTop sz="78898" autoAdjust="0"/>
  </p:normalViewPr>
  <p:slideViewPr>
    <p:cSldViewPr snapToGrid="0" snapToObjects="1">
      <p:cViewPr varScale="1">
        <p:scale>
          <a:sx n="74" d="100"/>
          <a:sy n="74" d="100"/>
        </p:scale>
        <p:origin x="402" y="36"/>
      </p:cViewPr>
      <p:guideLst>
        <p:guide pos="3840"/>
        <p:guide orient="horz" pos="2160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E2-45F9-BE17-56B49B39A6AE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E2-45F9-BE17-56B49B39A6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E2-45F9-BE17-56B49B39A6AE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E2-45F9-BE17-56B49B39A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86DA-0120-4290-BD74-34B9208F9F70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29414-7B79-4805-93E0-7FE989C44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NeurIPS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），全称神经信息处理系统大会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(Conference and Workshop on Neural Information Processing Systems)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，是一个关于机器学习和计算神经科学的国际会议。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NIPS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是机器学习领域的顶级会议。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9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下面我具体解析一下模型的主要结构。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5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首先是多头自注意力机制，也就是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 </a:t>
            </a:r>
            <a:r>
              <a:rPr lang="zh-CN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45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在模型中有三个地方用到了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Attention </a:t>
            </a:r>
            <a:r>
              <a:rPr lang="zh-CN" altLang="en-US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4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激活函数的目的是为了增加非线性。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5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9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在自然语言处理领域中，一类典型的问题是序列到序列问题，包括机器翻译、文档摘要、对话系统、文本生成等。</a:t>
            </a:r>
            <a:endParaRPr lang="en-US" altLang="zh-CN" dirty="0"/>
          </a:p>
          <a:p>
            <a:r>
              <a:rPr lang="zh-CN" altLang="en-US" dirty="0"/>
              <a:t>解决这类问题的常见方法都是基于编码器</a:t>
            </a:r>
            <a:r>
              <a:rPr lang="en-US" altLang="zh-CN" dirty="0"/>
              <a:t>-</a:t>
            </a:r>
            <a:r>
              <a:rPr lang="zh-CN" altLang="en-US" dirty="0"/>
              <a:t>解码器结构的。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70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以机器翻译为例，输入一句想要翻译的话，经过一个编码器</a:t>
            </a:r>
            <a:r>
              <a:rPr lang="en-US" altLang="zh-CN" dirty="0"/>
              <a:t>-</a:t>
            </a:r>
            <a:r>
              <a:rPr lang="zh-CN" altLang="en-US" dirty="0"/>
              <a:t>解码器结构的黑箱就可以输出对应的翻译结果。</a:t>
            </a:r>
            <a:endParaRPr lang="en-US" altLang="zh-CN" dirty="0"/>
          </a:p>
          <a:p>
            <a:r>
              <a:rPr lang="zh-CN" altLang="en-US" dirty="0"/>
              <a:t>这里我截取了在现有的谷歌翻译上翻译样例的结果。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15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以往的编码器和解码器模型通常采用</a:t>
            </a:r>
            <a:r>
              <a:rPr lang="en-US" altLang="zh-CN" dirty="0"/>
              <a:t>RNN</a:t>
            </a:r>
            <a:r>
              <a:rPr lang="zh-CN" altLang="en-US" dirty="0"/>
              <a:t>或者</a:t>
            </a:r>
            <a:r>
              <a:rPr lang="en-US" altLang="zh-CN" dirty="0"/>
              <a:t>CNN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包括</a:t>
            </a:r>
            <a:r>
              <a:rPr lang="en-US" altLang="zh-CN" dirty="0"/>
              <a:t>RNN</a:t>
            </a:r>
            <a:r>
              <a:rPr lang="zh-CN" altLang="en-US" dirty="0"/>
              <a:t>各种形式的改进模型：单向或者双向、单层或者多层以及结构上的不同变种（例如</a:t>
            </a:r>
            <a:r>
              <a:rPr lang="en-US" altLang="zh-CN" dirty="0"/>
              <a:t>LSTM</a:t>
            </a:r>
            <a:r>
              <a:rPr lang="zh-CN" altLang="en-US" dirty="0"/>
              <a:t>和</a:t>
            </a:r>
            <a:r>
              <a:rPr lang="en-US" altLang="zh-CN" dirty="0"/>
              <a:t>GRU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7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但是这些模型都存在一些弊端：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RNN</a:t>
            </a:r>
            <a:r>
              <a:rPr lang="zh-CN" altLang="en-US" dirty="0"/>
              <a:t>模型来说，难以处理长序列句子，无法并行，并且存在对齐问题。</a:t>
            </a:r>
            <a:endParaRPr lang="en-US" altLang="zh-CN" dirty="0"/>
          </a:p>
          <a:p>
            <a:r>
              <a:rPr lang="zh-CN" altLang="en-US" dirty="0"/>
              <a:t>对</a:t>
            </a:r>
            <a:r>
              <a:rPr lang="en-US" altLang="zh-CN" dirty="0"/>
              <a:t>CNN</a:t>
            </a:r>
            <a:r>
              <a:rPr lang="zh-CN" altLang="en-US" dirty="0"/>
              <a:t>模型来说，无法处理变长序列，可以并行但是非常占用内存，大数据量时也不方便调参。</a:t>
            </a:r>
            <a:endParaRPr lang="en-US" altLang="zh-CN" dirty="0"/>
          </a:p>
          <a:p>
            <a:r>
              <a:rPr lang="zh-CN" altLang="en-US" dirty="0"/>
              <a:t>引入</a:t>
            </a:r>
            <a:r>
              <a:rPr lang="en-US" altLang="zh-CN" dirty="0"/>
              <a:t>attention</a:t>
            </a:r>
            <a:r>
              <a:rPr lang="zh-CN" altLang="en-US" dirty="0"/>
              <a:t>机制之后，能够解决对齐问题和向量固定维数造成的信息缺失问题。</a:t>
            </a:r>
            <a:endParaRPr lang="en-US" altLang="zh-CN" dirty="0"/>
          </a:p>
          <a:p>
            <a:r>
              <a:rPr lang="zh-CN" altLang="en-US" dirty="0"/>
              <a:t>但是由于其结构的根本性质依旧无法解决其他问题。</a:t>
            </a:r>
            <a:endParaRPr lang="en-US" altLang="zh-CN" dirty="0"/>
          </a:p>
          <a:p>
            <a:r>
              <a:rPr lang="zh-CN" altLang="en-US" dirty="0"/>
              <a:t>既然</a:t>
            </a:r>
            <a:r>
              <a:rPr lang="en-US" altLang="zh-CN" dirty="0"/>
              <a:t>RNN</a:t>
            </a:r>
            <a:r>
              <a:rPr lang="zh-CN" altLang="en-US" dirty="0"/>
              <a:t>和</a:t>
            </a:r>
            <a:r>
              <a:rPr lang="en-US" altLang="zh-CN" dirty="0"/>
              <a:t>CNN</a:t>
            </a:r>
            <a:r>
              <a:rPr lang="zh-CN" altLang="en-US" dirty="0"/>
              <a:t>会带来这些弊端，那么能否只保留</a:t>
            </a:r>
            <a:r>
              <a:rPr lang="en-US" altLang="zh-CN" dirty="0"/>
              <a:t>attention</a:t>
            </a:r>
            <a:r>
              <a:rPr lang="zh-CN" altLang="en-US" dirty="0"/>
              <a:t>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56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答案是，完全可以！我们只需要</a:t>
            </a:r>
            <a:r>
              <a:rPr lang="en-US" altLang="zh-CN" dirty="0"/>
              <a:t>attention</a:t>
            </a:r>
            <a:r>
              <a:rPr lang="zh-CN" altLang="en-US" dirty="0"/>
              <a:t>就够了。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6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作者提出了第一个完全基于</a:t>
            </a:r>
            <a:r>
              <a:rPr lang="en-US" altLang="zh-CN" dirty="0"/>
              <a:t>attention</a:t>
            </a:r>
            <a:r>
              <a:rPr lang="zh-CN" altLang="en-US" dirty="0"/>
              <a:t>机制的序列到序列模型，</a:t>
            </a:r>
            <a:r>
              <a:rPr lang="en-US" altLang="zh-CN" dirty="0"/>
              <a:t>Transformer</a:t>
            </a:r>
            <a:r>
              <a:rPr lang="zh-CN" altLang="en-US" dirty="0"/>
              <a:t>。其模型结构如图所示，本质上也是基于编码器</a:t>
            </a:r>
            <a:r>
              <a:rPr lang="en-US" altLang="zh-CN" dirty="0"/>
              <a:t>-</a:t>
            </a:r>
            <a:r>
              <a:rPr lang="zh-CN" altLang="en-US" dirty="0"/>
              <a:t>解码器结构。</a:t>
            </a:r>
            <a:endParaRPr lang="en-US" altLang="zh-CN" dirty="0"/>
          </a:p>
          <a:p>
            <a:r>
              <a:rPr lang="zh-CN" altLang="en-US" dirty="0"/>
              <a:t>其主要组成部分有三个，分别是多头自注意力机制、全连接前馈神经网络以及位置编码。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67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主要创新点有三点：</a:t>
            </a:r>
            <a:endParaRPr lang="en-US" altLang="zh-CN" dirty="0"/>
          </a:p>
          <a:p>
            <a:r>
              <a:rPr lang="zh-CN" altLang="en-US" dirty="0"/>
              <a:t>首先，只含有</a:t>
            </a:r>
            <a:r>
              <a:rPr lang="en-US" altLang="zh-CN" dirty="0"/>
              <a:t>self-Attention</a:t>
            </a:r>
            <a:r>
              <a:rPr lang="zh-CN" altLang="en-US" dirty="0"/>
              <a:t>，不含</a:t>
            </a:r>
            <a:r>
              <a:rPr lang="en-US" altLang="zh-CN" dirty="0"/>
              <a:t>RNN</a:t>
            </a:r>
            <a:r>
              <a:rPr lang="zh-CN" altLang="en-US" dirty="0"/>
              <a:t>和</a:t>
            </a:r>
            <a:r>
              <a:rPr lang="en-US" altLang="zh-CN" dirty="0"/>
              <a:t>CNN</a:t>
            </a:r>
            <a:r>
              <a:rPr lang="zh-CN" altLang="en-US" dirty="0"/>
              <a:t>，具有更好的并行性；</a:t>
            </a:r>
            <a:endParaRPr lang="en-US" altLang="zh-CN" dirty="0"/>
          </a:p>
          <a:p>
            <a:r>
              <a:rPr lang="zh-CN" altLang="en-US" dirty="0"/>
              <a:t>其次，每个词都有全局信息，最大路径长为</a:t>
            </a:r>
            <a:r>
              <a:rPr lang="en-US" altLang="zh-CN" dirty="0"/>
              <a:t>1</a:t>
            </a:r>
            <a:r>
              <a:rPr lang="zh-CN" altLang="en-US" dirty="0"/>
              <a:t>，可捕获长距离依赖关系；</a:t>
            </a:r>
            <a:endParaRPr lang="en-US" altLang="zh-CN" dirty="0"/>
          </a:p>
          <a:p>
            <a:r>
              <a:rPr lang="zh-CN" altLang="en-US" dirty="0"/>
              <a:t>最后，位置编码使模型保留每个词的位置信息。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29414-7B79-4805-93E0-7FE989C442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86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 userDrawn="1"/>
        </p:nvSpPr>
        <p:spPr>
          <a:xfrm flipH="1">
            <a:off x="3183467" y="2391830"/>
            <a:ext cx="8673571" cy="3987150"/>
          </a:xfrm>
          <a:prstGeom prst="rtTriangle">
            <a:avLst/>
          </a:prstGeom>
          <a:solidFill>
            <a:srgbClr val="E7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 flipH="1" flipV="1">
            <a:off x="334964" y="977044"/>
            <a:ext cx="11522075" cy="4457057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2075" h="4457057">
                <a:moveTo>
                  <a:pt x="11522075" y="4457057"/>
                </a:moveTo>
                <a:lnTo>
                  <a:pt x="0" y="4457057"/>
                </a:lnTo>
                <a:lnTo>
                  <a:pt x="0" y="0"/>
                </a:lnTo>
                <a:lnTo>
                  <a:pt x="3330794" y="0"/>
                </a:lnTo>
                <a:lnTo>
                  <a:pt x="11522075" y="3765447"/>
                </a:ln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334964" y="821267"/>
            <a:ext cx="11522074" cy="5795433"/>
          </a:xfrm>
          <a:prstGeom prst="parallelogram">
            <a:avLst>
              <a:gd name="adj" fmla="val 64493"/>
            </a:avLst>
          </a:prstGeom>
          <a:solidFill>
            <a:srgbClr val="E7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748882" y="3465513"/>
            <a:ext cx="5407818" cy="2485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/>
          <a:srcRect l="32695" b="34611"/>
          <a:stretch>
            <a:fillRect/>
          </a:stretch>
        </p:blipFill>
        <p:spPr>
          <a:xfrm>
            <a:off x="-25400" y="3956619"/>
            <a:ext cx="7755119" cy="2914081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/>
        </p:nvSpPr>
        <p:spPr>
          <a:xfrm flipH="1" flipV="1">
            <a:off x="4022614" y="1557867"/>
            <a:ext cx="8191281" cy="4969933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  <a:gd name="connsiteX0-1" fmla="*/ 11522075 w 11522075"/>
              <a:gd name="connsiteY0-2" fmla="*/ 4965057 h 4965057"/>
              <a:gd name="connsiteX1-3" fmla="*/ 0 w 11522075"/>
              <a:gd name="connsiteY1-4" fmla="*/ 4457057 h 4965057"/>
              <a:gd name="connsiteX2-5" fmla="*/ 0 w 11522075"/>
              <a:gd name="connsiteY2-6" fmla="*/ 0 h 4965057"/>
              <a:gd name="connsiteX3-7" fmla="*/ 3330794 w 11522075"/>
              <a:gd name="connsiteY3-8" fmla="*/ 0 h 4965057"/>
              <a:gd name="connsiteX4-9" fmla="*/ 11522075 w 11522075"/>
              <a:gd name="connsiteY4-10" fmla="*/ 3765447 h 4965057"/>
              <a:gd name="connsiteX5" fmla="*/ 11522075 w 11522075"/>
              <a:gd name="connsiteY5" fmla="*/ 4965057 h 4965057"/>
              <a:gd name="connsiteX0-11" fmla="*/ 11522075 w 11522075"/>
              <a:gd name="connsiteY0-12" fmla="*/ 4965057 h 4965057"/>
              <a:gd name="connsiteX1-13" fmla="*/ 12700 w 11522075"/>
              <a:gd name="connsiteY1-14" fmla="*/ 4965057 h 4965057"/>
              <a:gd name="connsiteX2-15" fmla="*/ 0 w 11522075"/>
              <a:gd name="connsiteY2-16" fmla="*/ 0 h 4965057"/>
              <a:gd name="connsiteX3-17" fmla="*/ 3330794 w 11522075"/>
              <a:gd name="connsiteY3-18" fmla="*/ 0 h 4965057"/>
              <a:gd name="connsiteX4-19" fmla="*/ 11522075 w 11522075"/>
              <a:gd name="connsiteY4-20" fmla="*/ 3765447 h 4965057"/>
              <a:gd name="connsiteX5-21" fmla="*/ 11522075 w 11522075"/>
              <a:gd name="connsiteY5-22" fmla="*/ 4965057 h 4965057"/>
              <a:gd name="connsiteX0-23" fmla="*/ 11522075 w 11522075"/>
              <a:gd name="connsiteY0-24" fmla="*/ 4965057 h 4965057"/>
              <a:gd name="connsiteX1-25" fmla="*/ 12700 w 11522075"/>
              <a:gd name="connsiteY1-26" fmla="*/ 4965057 h 4965057"/>
              <a:gd name="connsiteX2-27" fmla="*/ 0 w 11522075"/>
              <a:gd name="connsiteY2-28" fmla="*/ 0 h 4965057"/>
              <a:gd name="connsiteX3-29" fmla="*/ 3330794 w 11522075"/>
              <a:gd name="connsiteY3-30" fmla="*/ 0 h 4965057"/>
              <a:gd name="connsiteX4-31" fmla="*/ 11522075 w 11522075"/>
              <a:gd name="connsiteY4-32" fmla="*/ 3765447 h 4965057"/>
              <a:gd name="connsiteX5-33" fmla="*/ 11522075 w 11522075"/>
              <a:gd name="connsiteY5-34" fmla="*/ 4965057 h 4965057"/>
              <a:gd name="connsiteX0-35" fmla="*/ 11522075 w 11522075"/>
              <a:gd name="connsiteY0-36" fmla="*/ 4965057 h 4969933"/>
              <a:gd name="connsiteX1-37" fmla="*/ 3352689 w 11522075"/>
              <a:gd name="connsiteY1-38" fmla="*/ 4969933 h 4969933"/>
              <a:gd name="connsiteX2-39" fmla="*/ 12700 w 11522075"/>
              <a:gd name="connsiteY2-40" fmla="*/ 4965057 h 4969933"/>
              <a:gd name="connsiteX3-41" fmla="*/ 0 w 11522075"/>
              <a:gd name="connsiteY3-42" fmla="*/ 0 h 4969933"/>
              <a:gd name="connsiteX4-43" fmla="*/ 3330794 w 11522075"/>
              <a:gd name="connsiteY4-44" fmla="*/ 0 h 4969933"/>
              <a:gd name="connsiteX5-45" fmla="*/ 11522075 w 11522075"/>
              <a:gd name="connsiteY5-46" fmla="*/ 3765447 h 4969933"/>
              <a:gd name="connsiteX6" fmla="*/ 11522075 w 11522075"/>
              <a:gd name="connsiteY6" fmla="*/ 4965057 h 4969933"/>
              <a:gd name="connsiteX0-47" fmla="*/ 11522075 w 11522075"/>
              <a:gd name="connsiteY0-48" fmla="*/ 4965057 h 4969933"/>
              <a:gd name="connsiteX1-49" fmla="*/ 3352689 w 11522075"/>
              <a:gd name="connsiteY1-50" fmla="*/ 4969933 h 4969933"/>
              <a:gd name="connsiteX2-51" fmla="*/ 0 w 11522075"/>
              <a:gd name="connsiteY2-52" fmla="*/ 0 h 4969933"/>
              <a:gd name="connsiteX3-53" fmla="*/ 3330794 w 11522075"/>
              <a:gd name="connsiteY3-54" fmla="*/ 0 h 4969933"/>
              <a:gd name="connsiteX4-55" fmla="*/ 11522075 w 11522075"/>
              <a:gd name="connsiteY4-56" fmla="*/ 3765447 h 4969933"/>
              <a:gd name="connsiteX5-57" fmla="*/ 11522075 w 11522075"/>
              <a:gd name="connsiteY5-58" fmla="*/ 4965057 h 4969933"/>
              <a:gd name="connsiteX0-59" fmla="*/ 8191281 w 8191281"/>
              <a:gd name="connsiteY0-60" fmla="*/ 4965057 h 4969933"/>
              <a:gd name="connsiteX1-61" fmla="*/ 21895 w 8191281"/>
              <a:gd name="connsiteY1-62" fmla="*/ 4969933 h 4969933"/>
              <a:gd name="connsiteX2-63" fmla="*/ 0 w 8191281"/>
              <a:gd name="connsiteY2-64" fmla="*/ 0 h 4969933"/>
              <a:gd name="connsiteX3-65" fmla="*/ 8191281 w 8191281"/>
              <a:gd name="connsiteY3-66" fmla="*/ 3765447 h 4969933"/>
              <a:gd name="connsiteX4-67" fmla="*/ 8191281 w 8191281"/>
              <a:gd name="connsiteY4-68" fmla="*/ 4965057 h 49699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191281" h="4969933">
                <a:moveTo>
                  <a:pt x="8191281" y="4965057"/>
                </a:moveTo>
                <a:lnTo>
                  <a:pt x="21895" y="4969933"/>
                </a:lnTo>
                <a:cubicBezTo>
                  <a:pt x="14597" y="3313289"/>
                  <a:pt x="7298" y="1656644"/>
                  <a:pt x="0" y="0"/>
                </a:cubicBezTo>
                <a:lnTo>
                  <a:pt x="8191281" y="3765447"/>
                </a:lnTo>
                <a:lnTo>
                  <a:pt x="8191281" y="49650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/>
        </p:nvSpPr>
        <p:spPr>
          <a:xfrm flipH="1" flipV="1">
            <a:off x="8010095" y="821267"/>
            <a:ext cx="4181905" cy="1926434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  <a:gd name="connsiteX0-1" fmla="*/ 11522075 w 11522075"/>
              <a:gd name="connsiteY0-2" fmla="*/ 4457057 h 4465514"/>
              <a:gd name="connsiteX1-3" fmla="*/ 2928939 w 11522075"/>
              <a:gd name="connsiteY1-4" fmla="*/ 4465514 h 4465514"/>
              <a:gd name="connsiteX2-5" fmla="*/ 0 w 11522075"/>
              <a:gd name="connsiteY2-6" fmla="*/ 4457057 h 4465514"/>
              <a:gd name="connsiteX3-7" fmla="*/ 0 w 11522075"/>
              <a:gd name="connsiteY3-8" fmla="*/ 0 h 4465514"/>
              <a:gd name="connsiteX4-9" fmla="*/ 3330794 w 11522075"/>
              <a:gd name="connsiteY4-10" fmla="*/ 0 h 4465514"/>
              <a:gd name="connsiteX5" fmla="*/ 11522075 w 11522075"/>
              <a:gd name="connsiteY5" fmla="*/ 3765447 h 4465514"/>
              <a:gd name="connsiteX6" fmla="*/ 11522075 w 11522075"/>
              <a:gd name="connsiteY6" fmla="*/ 4457057 h 4465514"/>
              <a:gd name="connsiteX0-11" fmla="*/ 11522150 w 11522150"/>
              <a:gd name="connsiteY0-12" fmla="*/ 4457057 h 4465514"/>
              <a:gd name="connsiteX1-13" fmla="*/ 2929014 w 11522150"/>
              <a:gd name="connsiteY1-14" fmla="*/ 4465514 h 4465514"/>
              <a:gd name="connsiteX2-15" fmla="*/ 75 w 11522150"/>
              <a:gd name="connsiteY2-16" fmla="*/ 4457057 h 4465514"/>
              <a:gd name="connsiteX3-17" fmla="*/ 4550 w 11522150"/>
              <a:gd name="connsiteY3-18" fmla="*/ 3116236 h 4465514"/>
              <a:gd name="connsiteX4-19" fmla="*/ 75 w 11522150"/>
              <a:gd name="connsiteY4-20" fmla="*/ 0 h 4465514"/>
              <a:gd name="connsiteX5-21" fmla="*/ 3330869 w 11522150"/>
              <a:gd name="connsiteY5-22" fmla="*/ 0 h 4465514"/>
              <a:gd name="connsiteX6-23" fmla="*/ 11522150 w 11522150"/>
              <a:gd name="connsiteY6-24" fmla="*/ 3765447 h 4465514"/>
              <a:gd name="connsiteX7" fmla="*/ 11522150 w 11522150"/>
              <a:gd name="connsiteY7" fmla="*/ 4457057 h 4465514"/>
              <a:gd name="connsiteX0-25" fmla="*/ 11522150 w 11522150"/>
              <a:gd name="connsiteY0-26" fmla="*/ 4460488 h 4468945"/>
              <a:gd name="connsiteX1-27" fmla="*/ 2929014 w 11522150"/>
              <a:gd name="connsiteY1-28" fmla="*/ 4468945 h 4468945"/>
              <a:gd name="connsiteX2-29" fmla="*/ 75 w 11522150"/>
              <a:gd name="connsiteY2-30" fmla="*/ 4460488 h 4468945"/>
              <a:gd name="connsiteX3-31" fmla="*/ 4550 w 11522150"/>
              <a:gd name="connsiteY3-32" fmla="*/ 3119667 h 4468945"/>
              <a:gd name="connsiteX4-33" fmla="*/ 3330869 w 11522150"/>
              <a:gd name="connsiteY4-34" fmla="*/ 3431 h 4468945"/>
              <a:gd name="connsiteX5-35" fmla="*/ 11522150 w 11522150"/>
              <a:gd name="connsiteY5-36" fmla="*/ 3768878 h 4468945"/>
              <a:gd name="connsiteX6-37" fmla="*/ 11522150 w 11522150"/>
              <a:gd name="connsiteY6-38" fmla="*/ 4460488 h 4468945"/>
              <a:gd name="connsiteX0-39" fmla="*/ 11522150 w 11522150"/>
              <a:gd name="connsiteY0-40" fmla="*/ 1356740 h 1365197"/>
              <a:gd name="connsiteX1-41" fmla="*/ 2929014 w 11522150"/>
              <a:gd name="connsiteY1-42" fmla="*/ 1365197 h 1365197"/>
              <a:gd name="connsiteX2-43" fmla="*/ 75 w 11522150"/>
              <a:gd name="connsiteY2-44" fmla="*/ 1356740 h 1365197"/>
              <a:gd name="connsiteX3-45" fmla="*/ 4550 w 11522150"/>
              <a:gd name="connsiteY3-46" fmla="*/ 15919 h 1365197"/>
              <a:gd name="connsiteX4-47" fmla="*/ 11522150 w 11522150"/>
              <a:gd name="connsiteY4-48" fmla="*/ 665130 h 1365197"/>
              <a:gd name="connsiteX5-49" fmla="*/ 11522150 w 11522150"/>
              <a:gd name="connsiteY5-50" fmla="*/ 1356740 h 1365197"/>
              <a:gd name="connsiteX0-51" fmla="*/ 11522150 w 11522150"/>
              <a:gd name="connsiteY0-52" fmla="*/ 1340821 h 1349278"/>
              <a:gd name="connsiteX1-53" fmla="*/ 2929014 w 11522150"/>
              <a:gd name="connsiteY1-54" fmla="*/ 1349278 h 1349278"/>
              <a:gd name="connsiteX2-55" fmla="*/ 75 w 11522150"/>
              <a:gd name="connsiteY2-56" fmla="*/ 1340821 h 1349278"/>
              <a:gd name="connsiteX3-57" fmla="*/ 4550 w 11522150"/>
              <a:gd name="connsiteY3-58" fmla="*/ 0 h 1349278"/>
              <a:gd name="connsiteX4-59" fmla="*/ 11522150 w 11522150"/>
              <a:gd name="connsiteY4-60" fmla="*/ 1340821 h 1349278"/>
              <a:gd name="connsiteX0-61" fmla="*/ 4550 w 2929014"/>
              <a:gd name="connsiteY0-62" fmla="*/ 0 h 1349278"/>
              <a:gd name="connsiteX1-63" fmla="*/ 2929014 w 2929014"/>
              <a:gd name="connsiteY1-64" fmla="*/ 1349278 h 1349278"/>
              <a:gd name="connsiteX2-65" fmla="*/ 75 w 2929014"/>
              <a:gd name="connsiteY2-66" fmla="*/ 1340821 h 1349278"/>
              <a:gd name="connsiteX3-67" fmla="*/ 4550 w 2929014"/>
              <a:gd name="connsiteY3-68" fmla="*/ 0 h 1349278"/>
              <a:gd name="connsiteX0-69" fmla="*/ 4550 w 2929014"/>
              <a:gd name="connsiteY0-70" fmla="*/ 0 h 1349278"/>
              <a:gd name="connsiteX1-71" fmla="*/ 2929014 w 2929014"/>
              <a:gd name="connsiteY1-72" fmla="*/ 1349278 h 1349278"/>
              <a:gd name="connsiteX2-73" fmla="*/ 75 w 2929014"/>
              <a:gd name="connsiteY2-74" fmla="*/ 1340821 h 1349278"/>
              <a:gd name="connsiteX3-75" fmla="*/ 4550 w 2929014"/>
              <a:gd name="connsiteY3-76" fmla="*/ 0 h 13492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929014" h="1349278">
                <a:moveTo>
                  <a:pt x="4550" y="0"/>
                </a:moveTo>
                <a:lnTo>
                  <a:pt x="2929014" y="1349278"/>
                </a:lnTo>
                <a:lnTo>
                  <a:pt x="75" y="1340821"/>
                </a:lnTo>
                <a:cubicBezTo>
                  <a:pt x="-742" y="893881"/>
                  <a:pt x="5367" y="446940"/>
                  <a:pt x="4550" y="0"/>
                </a:cubicBezTo>
                <a:close/>
              </a:path>
            </a:pathLst>
          </a:custGeom>
          <a:pattFill prst="ltDnDiag">
            <a:fgClr>
              <a:schemeClr val="bg1">
                <a:lumMod val="75000"/>
              </a:schemeClr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7259476" y="479058"/>
            <a:ext cx="4928720" cy="2265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357236" y="5702300"/>
            <a:ext cx="1795777" cy="825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3" name="矩形 5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0"/>
            <a:ext cx="111117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直角三角形 40"/>
          <p:cNvSpPr/>
          <p:nvPr userDrawn="1"/>
        </p:nvSpPr>
        <p:spPr>
          <a:xfrm flipH="1">
            <a:off x="3518429" y="2911590"/>
            <a:ext cx="8673571" cy="3987150"/>
          </a:xfrm>
          <a:prstGeom prst="rtTriangle">
            <a:avLst/>
          </a:prstGeom>
          <a:solidFill>
            <a:srgbClr val="E7E3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 userDrawn="1"/>
        </p:nvSpPr>
        <p:spPr>
          <a:xfrm flipH="1" flipV="1">
            <a:off x="0" y="-15946"/>
            <a:ext cx="12192001" cy="4716203"/>
          </a:xfrm>
          <a:custGeom>
            <a:avLst/>
            <a:gdLst>
              <a:gd name="connsiteX0" fmla="*/ 11522075 w 11522075"/>
              <a:gd name="connsiteY0" fmla="*/ 4457057 h 4457057"/>
              <a:gd name="connsiteX1" fmla="*/ 0 w 11522075"/>
              <a:gd name="connsiteY1" fmla="*/ 4457057 h 4457057"/>
              <a:gd name="connsiteX2" fmla="*/ 0 w 11522075"/>
              <a:gd name="connsiteY2" fmla="*/ 0 h 4457057"/>
              <a:gd name="connsiteX3" fmla="*/ 3330794 w 11522075"/>
              <a:gd name="connsiteY3" fmla="*/ 0 h 4457057"/>
              <a:gd name="connsiteX4" fmla="*/ 11522075 w 11522075"/>
              <a:gd name="connsiteY4" fmla="*/ 3765447 h 445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2075" h="4457057">
                <a:moveTo>
                  <a:pt x="11522075" y="4457057"/>
                </a:moveTo>
                <a:lnTo>
                  <a:pt x="0" y="4457057"/>
                </a:lnTo>
                <a:lnTo>
                  <a:pt x="0" y="0"/>
                </a:lnTo>
                <a:lnTo>
                  <a:pt x="3330794" y="0"/>
                </a:lnTo>
                <a:lnTo>
                  <a:pt x="11522075" y="3765447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465095" y="279133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465095" y="1182516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3465095" y="3758028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465095" y="4661411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465095" y="5564794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465095" y="2075526"/>
            <a:ext cx="1097280" cy="167212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465095" y="-624250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465095" y="6468177"/>
            <a:ext cx="1097280" cy="90338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2313" y="2528888"/>
            <a:ext cx="8170862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4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 Is All You Need</a:t>
            </a:r>
            <a:endParaRPr lang="zh-CN" altLang="en-US" sz="44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2375555" y="3444166"/>
            <a:ext cx="778762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910901" y="3863226"/>
            <a:ext cx="2967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汇报人：林宇翩</a:t>
            </a: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0290175" y="4719480"/>
            <a:ext cx="692785" cy="705669"/>
            <a:chOff x="2666985" y="682103"/>
            <a:chExt cx="1109138" cy="1131217"/>
          </a:xfrm>
        </p:grpSpPr>
        <p:sp>
          <p:nvSpPr>
            <p:cNvPr id="15" name="矩形 14"/>
            <p:cNvSpPr/>
            <p:nvPr/>
          </p:nvSpPr>
          <p:spPr>
            <a:xfrm>
              <a:off x="2841527" y="858458"/>
              <a:ext cx="769574" cy="7689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66985" y="682103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217587" y="1254067"/>
              <a:ext cx="558536" cy="55925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1035480" y="990190"/>
            <a:ext cx="692784" cy="706660"/>
            <a:chOff x="2666985" y="682103"/>
            <a:chExt cx="1109138" cy="1131217"/>
          </a:xfrm>
        </p:grpSpPr>
        <p:sp>
          <p:nvSpPr>
            <p:cNvPr id="20" name="矩形 19"/>
            <p:cNvSpPr/>
            <p:nvPr/>
          </p:nvSpPr>
          <p:spPr>
            <a:xfrm>
              <a:off x="2841528" y="858211"/>
              <a:ext cx="769573" cy="76948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66985" y="682103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217587" y="1254851"/>
              <a:ext cx="558536" cy="55846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7BD4C88-2AD4-48AF-B7AF-0F14706DD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702" y="3455066"/>
            <a:ext cx="27404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NIPS 2017(A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类顶会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论文创新点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521632" y="1864877"/>
            <a:ext cx="659167" cy="622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521632" y="3102413"/>
            <a:ext cx="659167" cy="622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521632" y="4335300"/>
            <a:ext cx="659167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318627" y="1910110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Attention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3853747-EA61-4D88-AB8F-0FBF4DE6BCC8}"/>
              </a:ext>
            </a:extLst>
          </p:cNvPr>
          <p:cNvSpPr/>
          <p:nvPr/>
        </p:nvSpPr>
        <p:spPr>
          <a:xfrm>
            <a:off x="7318626" y="3155190"/>
            <a:ext cx="4827366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Position-wise Feed-Forward Networks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7318627" y="4346886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Positional Encoding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07C42E6-9889-448D-9D5D-12DD7A9FE726}"/>
              </a:ext>
            </a:extLst>
          </p:cNvPr>
          <p:cNvCxnSpPr>
            <a:stCxn id="27" idx="1"/>
          </p:cNvCxnSpPr>
          <p:nvPr/>
        </p:nvCxnSpPr>
        <p:spPr>
          <a:xfrm flipH="1">
            <a:off x="4922808" y="2176337"/>
            <a:ext cx="1598824" cy="796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B095985-8D8B-43F7-93C0-16BDE2D27A80}"/>
              </a:ext>
            </a:extLst>
          </p:cNvPr>
          <p:cNvCxnSpPr>
            <a:stCxn id="27" idx="1"/>
          </p:cNvCxnSpPr>
          <p:nvPr/>
        </p:nvCxnSpPr>
        <p:spPr>
          <a:xfrm flipH="1">
            <a:off x="4922808" y="2176337"/>
            <a:ext cx="1598824" cy="2004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F0079F8-0060-4B22-9DA0-60BC9AA7345F}"/>
              </a:ext>
            </a:extLst>
          </p:cNvPr>
          <p:cNvCxnSpPr>
            <a:stCxn id="27" idx="1"/>
          </p:cNvCxnSpPr>
          <p:nvPr/>
        </p:nvCxnSpPr>
        <p:spPr>
          <a:xfrm flipH="1">
            <a:off x="3306792" y="2176337"/>
            <a:ext cx="3214840" cy="2085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2AF8E91-06AF-46E7-AB17-22D574264DA5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4914212" y="2053087"/>
            <a:ext cx="1607420" cy="13607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3B71AA4-A7E1-452E-B139-AE5EABB8B142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3306792" y="3272287"/>
            <a:ext cx="3214840" cy="1415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FE97D66-8A8C-48AE-8BCD-724D121769CE}"/>
              </a:ext>
            </a:extLst>
          </p:cNvPr>
          <p:cNvCxnSpPr>
            <a:stCxn id="29" idx="1"/>
          </p:cNvCxnSpPr>
          <p:nvPr/>
        </p:nvCxnSpPr>
        <p:spPr>
          <a:xfrm flipH="1">
            <a:off x="2524664" y="4646760"/>
            <a:ext cx="3996968" cy="483082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1F9A896-CEC9-4703-8BDD-BD3672A0CA35}"/>
              </a:ext>
            </a:extLst>
          </p:cNvPr>
          <p:cNvCxnSpPr>
            <a:stCxn id="29" idx="1"/>
          </p:cNvCxnSpPr>
          <p:nvPr/>
        </p:nvCxnSpPr>
        <p:spPr>
          <a:xfrm flipH="1">
            <a:off x="5911970" y="4646760"/>
            <a:ext cx="609662" cy="552093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226F23A-2FF0-4866-829D-7B7EBA5885DB}"/>
              </a:ext>
            </a:extLst>
          </p:cNvPr>
          <p:cNvSpPr/>
          <p:nvPr/>
        </p:nvSpPr>
        <p:spPr>
          <a:xfrm>
            <a:off x="6521632" y="692684"/>
            <a:ext cx="2573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endParaRPr lang="zh-CN" altLang="en-US" sz="28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606007" y="1287217"/>
            <a:ext cx="2405722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02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论文创新点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318898" y="1601830"/>
            <a:ext cx="3606800" cy="3612060"/>
            <a:chOff x="3591196" y="943398"/>
            <a:chExt cx="4930504" cy="4937694"/>
          </a:xfrm>
        </p:grpSpPr>
        <p:sp>
          <p:nvSpPr>
            <p:cNvPr id="8" name="椭圆 7"/>
            <p:cNvSpPr/>
            <p:nvPr/>
          </p:nvSpPr>
          <p:spPr>
            <a:xfrm>
              <a:off x="4437687" y="178627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591196" y="178627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648357" y="1480491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812122" y="1216001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60373" y="1028530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59583" y="94339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669340" y="972102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47812" y="1110764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157387" y="134065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69765" y="1630736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269765" y="1941820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157387" y="2231898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947812" y="2461792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69340" y="2600454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359583" y="2629157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060374" y="2544025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812122" y="2356555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648357" y="2092066"/>
              <a:ext cx="3251935" cy="32519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6" name="图表 25"/>
          <p:cNvGraphicFramePr/>
          <p:nvPr/>
        </p:nvGraphicFramePr>
        <p:xfrm>
          <a:off x="1411503" y="1601830"/>
          <a:ext cx="5458603" cy="3639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EDE7669E-29F4-4BC2-8C4E-6B5D4D015ECB}"/>
              </a:ext>
            </a:extLst>
          </p:cNvPr>
          <p:cNvSpPr/>
          <p:nvPr/>
        </p:nvSpPr>
        <p:spPr>
          <a:xfrm>
            <a:off x="6744232" y="1859008"/>
            <a:ext cx="659167" cy="62292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97324-BCD8-4A0B-B379-69BF0BB0C6A4}"/>
              </a:ext>
            </a:extLst>
          </p:cNvPr>
          <p:cNvSpPr/>
          <p:nvPr/>
        </p:nvSpPr>
        <p:spPr>
          <a:xfrm>
            <a:off x="6744232" y="3096544"/>
            <a:ext cx="659167" cy="6229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1F772C5-CA21-43FD-BB9E-5A212474385C}"/>
              </a:ext>
            </a:extLst>
          </p:cNvPr>
          <p:cNvSpPr/>
          <p:nvPr/>
        </p:nvSpPr>
        <p:spPr>
          <a:xfrm>
            <a:off x="6744232" y="4329431"/>
            <a:ext cx="659167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7096D11-97D4-489A-B29A-FF03EA1B0664}"/>
              </a:ext>
            </a:extLst>
          </p:cNvPr>
          <p:cNvSpPr/>
          <p:nvPr/>
        </p:nvSpPr>
        <p:spPr>
          <a:xfrm>
            <a:off x="7541227" y="1760006"/>
            <a:ext cx="4217766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只含有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不含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，具有更好的并行性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922F54E-46BB-4CFB-ACF2-8262C1F1321E}"/>
              </a:ext>
            </a:extLst>
          </p:cNvPr>
          <p:cNvSpPr/>
          <p:nvPr/>
        </p:nvSpPr>
        <p:spPr>
          <a:xfrm>
            <a:off x="7541227" y="2998991"/>
            <a:ext cx="4827366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每个词都有全局信息，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最大路径长为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，可捕获长距离依赖关系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D7427EF-5074-45BB-841D-A305C3991395}"/>
              </a:ext>
            </a:extLst>
          </p:cNvPr>
          <p:cNvSpPr/>
          <p:nvPr/>
        </p:nvSpPr>
        <p:spPr>
          <a:xfrm>
            <a:off x="7541227" y="4343031"/>
            <a:ext cx="4217766" cy="4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位置编码使模型保留每个词的位置信息</a:t>
            </a:r>
          </a:p>
        </p:txBody>
      </p:sp>
    </p:spTree>
    <p:extLst>
      <p:ext uri="{BB962C8B-B14F-4D97-AF65-F5344CB8AC3E}">
        <p14:creationId xmlns:p14="http://schemas.microsoft.com/office/powerpoint/2010/main" val="20597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50734" y="5761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50734" y="13179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50734" y="39793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50734" y="48556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0734" y="4614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42573" y="2311351"/>
            <a:ext cx="798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第三部分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98930" y="393295"/>
            <a:ext cx="659167" cy="622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5925" y="438528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 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ED4ED0-074E-4688-B780-C7372634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50305" y="1534571"/>
            <a:ext cx="6876265" cy="3807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812D9A-F0E7-450C-AE63-AF36BAD27B71}"/>
                  </a:ext>
                </a:extLst>
              </p:cNvPr>
              <p:cNvSpPr txBox="1"/>
              <p:nvPr/>
            </p:nvSpPr>
            <p:spPr>
              <a:xfrm>
                <a:off x="3830130" y="2427041"/>
                <a:ext cx="165974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𝑎𝑡𝑡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812D9A-F0E7-450C-AE63-AF36BAD2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130" y="2427041"/>
                <a:ext cx="1659749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3F3945D6-137C-4993-B9A8-1EFD0E996B76}"/>
              </a:ext>
            </a:extLst>
          </p:cNvPr>
          <p:cNvSpPr txBox="1"/>
          <p:nvPr/>
        </p:nvSpPr>
        <p:spPr>
          <a:xfrm>
            <a:off x="1527445" y="1443500"/>
            <a:ext cx="514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820CF5-654D-4ABB-B511-43C5AEBD734F}"/>
              </a:ext>
            </a:extLst>
          </p:cNvPr>
          <p:cNvSpPr txBox="1"/>
          <p:nvPr/>
        </p:nvSpPr>
        <p:spPr>
          <a:xfrm>
            <a:off x="1527444" y="3818467"/>
            <a:ext cx="6374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就是每个输入对输出的贡献度，即权重。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换句话说，每个输出都可以融合相关输入的上下文信息。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本质上，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是一个查询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(query)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到一系列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键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对的映射。</a:t>
            </a:r>
          </a:p>
        </p:txBody>
      </p:sp>
    </p:spTree>
    <p:extLst>
      <p:ext uri="{BB962C8B-B14F-4D97-AF65-F5344CB8AC3E}">
        <p14:creationId xmlns:p14="http://schemas.microsoft.com/office/powerpoint/2010/main" val="23218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98930" y="393295"/>
            <a:ext cx="659167" cy="622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5925" y="438528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self Attention 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8B6142-90D1-40F3-B33E-91D4D9133FFE}"/>
              </a:ext>
            </a:extLst>
          </p:cNvPr>
          <p:cNvSpPr txBox="1"/>
          <p:nvPr/>
        </p:nvSpPr>
        <p:spPr>
          <a:xfrm>
            <a:off x="1527445" y="1443500"/>
            <a:ext cx="514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7E1D47-BD18-4572-8827-D3FB5289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70" y="0"/>
            <a:ext cx="54361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C25737-7BEA-4244-BA61-9982CCB69EBD}"/>
                  </a:ext>
                </a:extLst>
              </p:cNvPr>
              <p:cNvSpPr txBox="1"/>
              <p:nvPr/>
            </p:nvSpPr>
            <p:spPr>
              <a:xfrm>
                <a:off x="1527445" y="2038135"/>
                <a:ext cx="4013791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pt-B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pt-B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C25737-7BEA-4244-BA61-9982CCB69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45" y="2038135"/>
                <a:ext cx="4013791" cy="71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3BDC12-0ECE-42C5-949B-FBE65CC9D3D8}"/>
                  </a:ext>
                </a:extLst>
              </p:cNvPr>
              <p:cNvSpPr txBox="1"/>
              <p:nvPr/>
            </p:nvSpPr>
            <p:spPr>
              <a:xfrm>
                <a:off x="1498930" y="3180272"/>
                <a:ext cx="4792593" cy="153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1.Q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做矩阵相乘运算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除以一个缩放因子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，避免梯度过小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激活函数归一化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再做矩阵相乘运算（加权）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求和得到输出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3BDC12-0ECE-42C5-949B-FBE65CC9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30" y="3180272"/>
                <a:ext cx="4792593" cy="1535741"/>
              </a:xfrm>
              <a:prstGeom prst="rect">
                <a:avLst/>
              </a:prstGeom>
              <a:blipFill>
                <a:blip r:embed="rId4"/>
                <a:stretch>
                  <a:fillRect l="-1145" t="-2381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5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98930" y="393295"/>
            <a:ext cx="659167" cy="622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5925" y="438528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self Attention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C25737-7BEA-4244-BA61-9982CCB69EBD}"/>
                  </a:ext>
                </a:extLst>
              </p:cNvPr>
              <p:cNvSpPr txBox="1"/>
              <p:nvPr/>
            </p:nvSpPr>
            <p:spPr>
              <a:xfrm>
                <a:off x="1153165" y="1487978"/>
                <a:ext cx="5987216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ul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𝑡𝑖𝐻𝑒𝑎𝑑</m:t>
                      </m:r>
                      <m:d>
                        <m:dPr>
                          <m:ctrlPr>
                            <a:rPr lang="pt-BR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pt-B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𝐶𝑜𝑛𝑐𝑎𝑡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C25737-7BEA-4244-BA61-9982CCB69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5" y="1487978"/>
                <a:ext cx="5987216" cy="277897"/>
              </a:xfrm>
              <a:prstGeom prst="rect">
                <a:avLst/>
              </a:prstGeom>
              <a:blipFill>
                <a:blip r:embed="rId2"/>
                <a:stretch>
                  <a:fillRect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3BDC12-0ECE-42C5-949B-FBE65CC9D3D8}"/>
                  </a:ext>
                </a:extLst>
              </p:cNvPr>
              <p:cNvSpPr txBox="1"/>
              <p:nvPr/>
            </p:nvSpPr>
            <p:spPr>
              <a:xfrm>
                <a:off x="1498930" y="3180272"/>
                <a:ext cx="5396450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映射为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个不同的子空间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pt-BR" altLang="zh-CN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对每个子空间进行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Scaled Dot-Product Attention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进行拼接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线性映射输出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83BDC12-0ECE-42C5-949B-FBE65CC9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30" y="3180272"/>
                <a:ext cx="5396450" cy="1221745"/>
              </a:xfrm>
              <a:prstGeom prst="rect">
                <a:avLst/>
              </a:prstGeom>
              <a:blipFill>
                <a:blip r:embed="rId3"/>
                <a:stretch>
                  <a:fillRect l="-1017" t="-30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58A1A1D-A797-44F2-BC39-3B6272760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490" y="0"/>
            <a:ext cx="502701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DFA3E6-867C-4718-AFE4-ABC6E73DE933}"/>
                  </a:ext>
                </a:extLst>
              </p:cNvPr>
              <p:cNvSpPr txBox="1"/>
              <p:nvPr/>
            </p:nvSpPr>
            <p:spPr>
              <a:xfrm>
                <a:off x="1828186" y="1890884"/>
                <a:ext cx="4463337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Attention</m:t>
                      </m:r>
                      <m:d>
                        <m:dPr>
                          <m:ctrlPr>
                            <a:rPr lang="pt-BR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DFA3E6-867C-4718-AFE4-ABC6E73D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186" y="1890884"/>
                <a:ext cx="4463337" cy="414537"/>
              </a:xfrm>
              <a:prstGeom prst="rect">
                <a:avLst/>
              </a:prstGeom>
              <a:blipFill>
                <a:blip r:embed="rId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498930" y="393295"/>
            <a:ext cx="659167" cy="622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295925" y="438528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Attention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F4E290-9D0F-493F-BA89-60BB13A7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988" y="0"/>
            <a:ext cx="5000408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9A81E-1967-40DF-841E-3DAC856E5DE7}"/>
              </a:ext>
            </a:extLst>
          </p:cNvPr>
          <p:cNvSpPr txBox="1"/>
          <p:nvPr/>
        </p:nvSpPr>
        <p:spPr>
          <a:xfrm>
            <a:off x="1527445" y="1443500"/>
            <a:ext cx="5143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Encoder self-attention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Q=K=V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输入的嵌入信息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1EC3B3-2EC0-43E3-9FA1-77A6945F3BBE}"/>
              </a:ext>
            </a:extLst>
          </p:cNvPr>
          <p:cNvSpPr txBox="1"/>
          <p:nvPr/>
        </p:nvSpPr>
        <p:spPr>
          <a:xfrm>
            <a:off x="1498930" y="2786345"/>
            <a:ext cx="5143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Decoder self-attention (masked)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Q=K=V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当前时刻前的输出的嵌入信息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06F7D-E6AC-4079-B264-9154A6B03398}"/>
              </a:ext>
            </a:extLst>
          </p:cNvPr>
          <p:cNvSpPr txBox="1"/>
          <p:nvPr/>
        </p:nvSpPr>
        <p:spPr>
          <a:xfrm>
            <a:off x="1527445" y="4129190"/>
            <a:ext cx="5569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Encoder-Decoder self-attention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Q= the output of Decoder self-attention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K=V = the output of Encoder self-attention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5E27BC1-776A-429E-BC05-6EEED68869B4}"/>
              </a:ext>
            </a:extLst>
          </p:cNvPr>
          <p:cNvSpPr/>
          <p:nvPr/>
        </p:nvSpPr>
        <p:spPr>
          <a:xfrm>
            <a:off x="7435049" y="4242252"/>
            <a:ext cx="368060" cy="341877"/>
          </a:xfrm>
          <a:prstGeom prst="ellipse">
            <a:avLst/>
          </a:prstGeom>
          <a:solidFill>
            <a:srgbClr val="59595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531C51D-75FB-4F14-839D-EE80B87E6E74}"/>
              </a:ext>
            </a:extLst>
          </p:cNvPr>
          <p:cNvSpPr/>
          <p:nvPr/>
        </p:nvSpPr>
        <p:spPr>
          <a:xfrm>
            <a:off x="11387404" y="4242252"/>
            <a:ext cx="368060" cy="341877"/>
          </a:xfrm>
          <a:prstGeom prst="ellipse">
            <a:avLst/>
          </a:prstGeom>
          <a:solidFill>
            <a:srgbClr val="59595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3F95FAF-9719-4625-87F5-0D9F03FFC849}"/>
              </a:ext>
            </a:extLst>
          </p:cNvPr>
          <p:cNvSpPr/>
          <p:nvPr/>
        </p:nvSpPr>
        <p:spPr>
          <a:xfrm>
            <a:off x="11383402" y="2786345"/>
            <a:ext cx="368060" cy="341877"/>
          </a:xfrm>
          <a:prstGeom prst="ellipse">
            <a:avLst/>
          </a:prstGeom>
          <a:solidFill>
            <a:srgbClr val="59595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521934" y="365623"/>
            <a:ext cx="659167" cy="622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3853747-EA61-4D88-AB8F-0FBF4DE6BCC8}"/>
              </a:ext>
            </a:extLst>
          </p:cNvPr>
          <p:cNvSpPr/>
          <p:nvPr/>
        </p:nvSpPr>
        <p:spPr>
          <a:xfrm>
            <a:off x="2318928" y="418400"/>
            <a:ext cx="4827366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Position-wise Feed-Forward Networks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56DE9-254F-48A3-B97B-8ADBA924E13D}"/>
              </a:ext>
            </a:extLst>
          </p:cNvPr>
          <p:cNvSpPr txBox="1"/>
          <p:nvPr/>
        </p:nvSpPr>
        <p:spPr>
          <a:xfrm>
            <a:off x="2318928" y="1443500"/>
            <a:ext cx="226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F79B19A-2CCA-49AF-889D-B619EFF9BE41}"/>
                  </a:ext>
                </a:extLst>
              </p:cNvPr>
              <p:cNvSpPr txBox="1"/>
              <p:nvPr/>
            </p:nvSpPr>
            <p:spPr>
              <a:xfrm>
                <a:off x="3623088" y="1412722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𝐹𝐹𝑁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pt-BR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F79B19A-2CCA-49AF-889D-B619EFF9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088" y="1412722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30AFB25-A0F5-4BAA-968D-A0B53B5971B7}"/>
              </a:ext>
            </a:extLst>
          </p:cNvPr>
          <p:cNvCxnSpPr/>
          <p:nvPr/>
        </p:nvCxnSpPr>
        <p:spPr>
          <a:xfrm>
            <a:off x="6653842" y="1891640"/>
            <a:ext cx="1207698" cy="0"/>
          </a:xfrm>
          <a:prstGeom prst="line">
            <a:avLst/>
          </a:prstGeom>
          <a:ln>
            <a:solidFill>
              <a:srgbClr val="F23C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DA5F1E0-DADF-4E54-B0EB-6A2365954544}"/>
              </a:ext>
            </a:extLst>
          </p:cNvPr>
          <p:cNvCxnSpPr>
            <a:cxnSpLocks/>
          </p:cNvCxnSpPr>
          <p:nvPr/>
        </p:nvCxnSpPr>
        <p:spPr>
          <a:xfrm>
            <a:off x="5673307" y="2023491"/>
            <a:ext cx="2274497" cy="0"/>
          </a:xfrm>
          <a:prstGeom prst="line">
            <a:avLst/>
          </a:prstGeom>
          <a:ln>
            <a:solidFill>
              <a:srgbClr val="F23C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60A583C-91D6-4485-ABF3-04A8CEF2B650}"/>
              </a:ext>
            </a:extLst>
          </p:cNvPr>
          <p:cNvCxnSpPr>
            <a:cxnSpLocks/>
          </p:cNvCxnSpPr>
          <p:nvPr/>
        </p:nvCxnSpPr>
        <p:spPr>
          <a:xfrm>
            <a:off x="5673307" y="2172174"/>
            <a:ext cx="3372927" cy="0"/>
          </a:xfrm>
          <a:prstGeom prst="line">
            <a:avLst/>
          </a:prstGeom>
          <a:ln>
            <a:solidFill>
              <a:srgbClr val="F23C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754BECE8-77DE-48AF-A2CF-4074753AB9D6}"/>
              </a:ext>
            </a:extLst>
          </p:cNvPr>
          <p:cNvSpPr/>
          <p:nvPr/>
        </p:nvSpPr>
        <p:spPr>
          <a:xfrm>
            <a:off x="4502985" y="3878437"/>
            <a:ext cx="465824" cy="4616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C3640D-57A1-4CD0-B727-3098C4F01F8B}"/>
              </a:ext>
            </a:extLst>
          </p:cNvPr>
          <p:cNvSpPr/>
          <p:nvPr/>
        </p:nvSpPr>
        <p:spPr>
          <a:xfrm>
            <a:off x="4502985" y="4722547"/>
            <a:ext cx="465824" cy="4616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838B79B-D113-4C42-A3C5-BFD7D66B9B94}"/>
              </a:ext>
            </a:extLst>
          </p:cNvPr>
          <p:cNvSpPr/>
          <p:nvPr/>
        </p:nvSpPr>
        <p:spPr>
          <a:xfrm>
            <a:off x="8580410" y="3878437"/>
            <a:ext cx="465824" cy="46166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47DF69B-610B-45A9-99EE-F422DB06C487}"/>
              </a:ext>
            </a:extLst>
          </p:cNvPr>
          <p:cNvSpPr/>
          <p:nvPr/>
        </p:nvSpPr>
        <p:spPr>
          <a:xfrm>
            <a:off x="8580410" y="4722547"/>
            <a:ext cx="465824" cy="46166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7E135F3-6C24-43FB-906B-46C4A0710A6C}"/>
              </a:ext>
            </a:extLst>
          </p:cNvPr>
          <p:cNvSpPr/>
          <p:nvPr/>
        </p:nvSpPr>
        <p:spPr>
          <a:xfrm>
            <a:off x="6596332" y="2587924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7AFC4CB-E371-477A-A15A-6006A72174FA}"/>
              </a:ext>
            </a:extLst>
          </p:cNvPr>
          <p:cNvSpPr/>
          <p:nvPr/>
        </p:nvSpPr>
        <p:spPr>
          <a:xfrm>
            <a:off x="6590581" y="3115547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932A58B-56ED-4D15-B38F-3FA5DB7134F7}"/>
              </a:ext>
            </a:extLst>
          </p:cNvPr>
          <p:cNvSpPr/>
          <p:nvPr/>
        </p:nvSpPr>
        <p:spPr>
          <a:xfrm>
            <a:off x="6590580" y="3637664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814D330-D38D-4AB9-9B08-1E92773C5AC8}"/>
              </a:ext>
            </a:extLst>
          </p:cNvPr>
          <p:cNvSpPr/>
          <p:nvPr/>
        </p:nvSpPr>
        <p:spPr>
          <a:xfrm>
            <a:off x="6596332" y="4159781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8C4207E-19CE-4320-9C31-B0F2AF4D5FF7}"/>
              </a:ext>
            </a:extLst>
          </p:cNvPr>
          <p:cNvSpPr/>
          <p:nvPr/>
        </p:nvSpPr>
        <p:spPr>
          <a:xfrm>
            <a:off x="6590581" y="4667629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320B78E-DFC5-418B-BA8F-A06079736DA6}"/>
              </a:ext>
            </a:extLst>
          </p:cNvPr>
          <p:cNvSpPr/>
          <p:nvPr/>
        </p:nvSpPr>
        <p:spPr>
          <a:xfrm>
            <a:off x="6596332" y="5184212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4B96BEA1-88AB-4148-9CA8-6AC3593EE878}"/>
              </a:ext>
            </a:extLst>
          </p:cNvPr>
          <p:cNvSpPr/>
          <p:nvPr/>
        </p:nvSpPr>
        <p:spPr>
          <a:xfrm>
            <a:off x="6596332" y="5700795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35B79D7-3420-4DDE-9472-1415FF9101A2}"/>
              </a:ext>
            </a:extLst>
          </p:cNvPr>
          <p:cNvSpPr/>
          <p:nvPr/>
        </p:nvSpPr>
        <p:spPr>
          <a:xfrm>
            <a:off x="6596332" y="6217378"/>
            <a:ext cx="356555" cy="36226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FAD36F1-19A3-436F-A146-1E1E15E27B2F}"/>
              </a:ext>
            </a:extLst>
          </p:cNvPr>
          <p:cNvCxnSpPr>
            <a:stCxn id="17" idx="6"/>
            <a:endCxn id="41" idx="2"/>
          </p:cNvCxnSpPr>
          <p:nvPr/>
        </p:nvCxnSpPr>
        <p:spPr>
          <a:xfrm flipV="1">
            <a:off x="4968809" y="2769054"/>
            <a:ext cx="1627523" cy="134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493ACE5-2A65-469C-B119-BA74BC3AD27A}"/>
              </a:ext>
            </a:extLst>
          </p:cNvPr>
          <p:cNvCxnSpPr>
            <a:stCxn id="17" idx="6"/>
            <a:endCxn id="43" idx="2"/>
          </p:cNvCxnSpPr>
          <p:nvPr/>
        </p:nvCxnSpPr>
        <p:spPr>
          <a:xfrm flipV="1">
            <a:off x="4968809" y="3296677"/>
            <a:ext cx="1621772" cy="8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61CC473-2D71-4CA9-8FAC-249075B38DBD}"/>
              </a:ext>
            </a:extLst>
          </p:cNvPr>
          <p:cNvCxnSpPr>
            <a:stCxn id="17" idx="6"/>
            <a:endCxn id="45" idx="2"/>
          </p:cNvCxnSpPr>
          <p:nvPr/>
        </p:nvCxnSpPr>
        <p:spPr>
          <a:xfrm flipV="1">
            <a:off x="4968809" y="3818794"/>
            <a:ext cx="1621771" cy="29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26132F7-262A-444F-A87F-DFD1E8CCB81C}"/>
              </a:ext>
            </a:extLst>
          </p:cNvPr>
          <p:cNvCxnSpPr>
            <a:stCxn id="17" idx="6"/>
            <a:endCxn id="47" idx="2"/>
          </p:cNvCxnSpPr>
          <p:nvPr/>
        </p:nvCxnSpPr>
        <p:spPr>
          <a:xfrm>
            <a:off x="4968809" y="4109270"/>
            <a:ext cx="1627523" cy="23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D0F530D-14A6-4B34-9AE6-DB6745A271C7}"/>
              </a:ext>
            </a:extLst>
          </p:cNvPr>
          <p:cNvCxnSpPr>
            <a:stCxn id="17" idx="6"/>
            <a:endCxn id="49" idx="2"/>
          </p:cNvCxnSpPr>
          <p:nvPr/>
        </p:nvCxnSpPr>
        <p:spPr>
          <a:xfrm>
            <a:off x="4968809" y="4109270"/>
            <a:ext cx="1621772" cy="7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A2BBB5D-97BD-4BA2-852D-413C2E23DB89}"/>
              </a:ext>
            </a:extLst>
          </p:cNvPr>
          <p:cNvCxnSpPr>
            <a:stCxn id="17" idx="6"/>
            <a:endCxn id="51" idx="2"/>
          </p:cNvCxnSpPr>
          <p:nvPr/>
        </p:nvCxnSpPr>
        <p:spPr>
          <a:xfrm>
            <a:off x="4968809" y="4109270"/>
            <a:ext cx="1627523" cy="125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7B44544-4D48-417C-8A5B-BF694F7A9CCC}"/>
              </a:ext>
            </a:extLst>
          </p:cNvPr>
          <p:cNvCxnSpPr>
            <a:stCxn id="17" idx="6"/>
            <a:endCxn id="53" idx="2"/>
          </p:cNvCxnSpPr>
          <p:nvPr/>
        </p:nvCxnSpPr>
        <p:spPr>
          <a:xfrm>
            <a:off x="4968809" y="4109270"/>
            <a:ext cx="1627523" cy="17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71FE02F9-0176-4698-A277-CBAE0AEF4ECB}"/>
              </a:ext>
            </a:extLst>
          </p:cNvPr>
          <p:cNvCxnSpPr>
            <a:stCxn id="17" idx="6"/>
            <a:endCxn id="55" idx="2"/>
          </p:cNvCxnSpPr>
          <p:nvPr/>
        </p:nvCxnSpPr>
        <p:spPr>
          <a:xfrm>
            <a:off x="4968809" y="4109270"/>
            <a:ext cx="1627523" cy="228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0612389-D106-4EC7-8F56-6AA3A6E65FE4}"/>
              </a:ext>
            </a:extLst>
          </p:cNvPr>
          <p:cNvCxnSpPr>
            <a:stCxn id="18" idx="6"/>
            <a:endCxn id="41" idx="2"/>
          </p:cNvCxnSpPr>
          <p:nvPr/>
        </p:nvCxnSpPr>
        <p:spPr>
          <a:xfrm flipV="1">
            <a:off x="4968809" y="2769054"/>
            <a:ext cx="1627523" cy="2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5D6A2DE7-F809-4D84-9924-9BBEAE47FD27}"/>
              </a:ext>
            </a:extLst>
          </p:cNvPr>
          <p:cNvCxnSpPr>
            <a:stCxn id="18" idx="6"/>
            <a:endCxn id="43" idx="2"/>
          </p:cNvCxnSpPr>
          <p:nvPr/>
        </p:nvCxnSpPr>
        <p:spPr>
          <a:xfrm flipV="1">
            <a:off x="4968809" y="3296677"/>
            <a:ext cx="1621772" cy="165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8410EEC-35EE-4A4C-B708-39E41BA89D0C}"/>
              </a:ext>
            </a:extLst>
          </p:cNvPr>
          <p:cNvCxnSpPr>
            <a:stCxn id="18" idx="6"/>
            <a:endCxn id="45" idx="2"/>
          </p:cNvCxnSpPr>
          <p:nvPr/>
        </p:nvCxnSpPr>
        <p:spPr>
          <a:xfrm flipV="1">
            <a:off x="4968809" y="3818794"/>
            <a:ext cx="1621771" cy="113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C89E51F-B947-4AFF-A07B-70992313FAA2}"/>
              </a:ext>
            </a:extLst>
          </p:cNvPr>
          <p:cNvCxnSpPr>
            <a:stCxn id="18" idx="6"/>
            <a:endCxn id="47" idx="2"/>
          </p:cNvCxnSpPr>
          <p:nvPr/>
        </p:nvCxnSpPr>
        <p:spPr>
          <a:xfrm flipV="1">
            <a:off x="4968809" y="4340911"/>
            <a:ext cx="1627523" cy="6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57600615-7EA5-429C-A2D1-60CB39068A08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 flipV="1">
            <a:off x="4968809" y="4848759"/>
            <a:ext cx="1621772" cy="10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FE7E15D-F1AD-4D65-8251-444F444BD093}"/>
              </a:ext>
            </a:extLst>
          </p:cNvPr>
          <p:cNvCxnSpPr>
            <a:stCxn id="18" idx="6"/>
            <a:endCxn id="51" idx="2"/>
          </p:cNvCxnSpPr>
          <p:nvPr/>
        </p:nvCxnSpPr>
        <p:spPr>
          <a:xfrm>
            <a:off x="4968809" y="4953380"/>
            <a:ext cx="1627523" cy="41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9163403-8903-4A30-8881-98A455CAAF2F}"/>
              </a:ext>
            </a:extLst>
          </p:cNvPr>
          <p:cNvCxnSpPr>
            <a:stCxn id="18" idx="6"/>
            <a:endCxn id="53" idx="2"/>
          </p:cNvCxnSpPr>
          <p:nvPr/>
        </p:nvCxnSpPr>
        <p:spPr>
          <a:xfrm>
            <a:off x="4968809" y="4953380"/>
            <a:ext cx="1627523" cy="92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6B79A03-3418-4D55-896E-8B1BF50F9986}"/>
              </a:ext>
            </a:extLst>
          </p:cNvPr>
          <p:cNvCxnSpPr>
            <a:stCxn id="18" idx="6"/>
            <a:endCxn id="55" idx="2"/>
          </p:cNvCxnSpPr>
          <p:nvPr/>
        </p:nvCxnSpPr>
        <p:spPr>
          <a:xfrm>
            <a:off x="4968809" y="4953380"/>
            <a:ext cx="1627523" cy="144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5A6AE15-0C1A-4A0E-BA7E-91CF154199BE}"/>
              </a:ext>
            </a:extLst>
          </p:cNvPr>
          <p:cNvCxnSpPr>
            <a:stCxn id="41" idx="6"/>
            <a:endCxn id="22" idx="2"/>
          </p:cNvCxnSpPr>
          <p:nvPr/>
        </p:nvCxnSpPr>
        <p:spPr>
          <a:xfrm>
            <a:off x="6952887" y="2769054"/>
            <a:ext cx="1627523" cy="134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F36438C-3F32-421E-B4D1-B9E31810D0DE}"/>
              </a:ext>
            </a:extLst>
          </p:cNvPr>
          <p:cNvCxnSpPr>
            <a:stCxn id="43" idx="6"/>
            <a:endCxn id="22" idx="2"/>
          </p:cNvCxnSpPr>
          <p:nvPr/>
        </p:nvCxnSpPr>
        <p:spPr>
          <a:xfrm>
            <a:off x="6947136" y="3296677"/>
            <a:ext cx="1633274" cy="81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D0F7DB3C-D83D-4262-B66E-F205490B1EAA}"/>
              </a:ext>
            </a:extLst>
          </p:cNvPr>
          <p:cNvCxnSpPr>
            <a:stCxn id="45" idx="6"/>
            <a:endCxn id="22" idx="2"/>
          </p:cNvCxnSpPr>
          <p:nvPr/>
        </p:nvCxnSpPr>
        <p:spPr>
          <a:xfrm>
            <a:off x="6947135" y="3818794"/>
            <a:ext cx="1633275" cy="29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8F55EF81-71AE-48A8-8894-604A332FD309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 flipV="1">
            <a:off x="6952887" y="4109270"/>
            <a:ext cx="1627523" cy="231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DCB335E-EFB7-4171-881C-A3D829BD0A4C}"/>
              </a:ext>
            </a:extLst>
          </p:cNvPr>
          <p:cNvCxnSpPr>
            <a:stCxn id="49" idx="6"/>
            <a:endCxn id="22" idx="2"/>
          </p:cNvCxnSpPr>
          <p:nvPr/>
        </p:nvCxnSpPr>
        <p:spPr>
          <a:xfrm flipV="1">
            <a:off x="6947136" y="4109270"/>
            <a:ext cx="1633274" cy="7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BF50DE0-63A2-409B-990B-1BA559972D7A}"/>
              </a:ext>
            </a:extLst>
          </p:cNvPr>
          <p:cNvCxnSpPr>
            <a:stCxn id="51" idx="6"/>
            <a:endCxn id="22" idx="2"/>
          </p:cNvCxnSpPr>
          <p:nvPr/>
        </p:nvCxnSpPr>
        <p:spPr>
          <a:xfrm flipV="1">
            <a:off x="6952887" y="4109270"/>
            <a:ext cx="1627523" cy="125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C5D25B9E-8323-44CF-9F3F-E17409D05792}"/>
              </a:ext>
            </a:extLst>
          </p:cNvPr>
          <p:cNvCxnSpPr>
            <a:stCxn id="53" idx="6"/>
            <a:endCxn id="22" idx="2"/>
          </p:cNvCxnSpPr>
          <p:nvPr/>
        </p:nvCxnSpPr>
        <p:spPr>
          <a:xfrm flipV="1">
            <a:off x="6952887" y="4109270"/>
            <a:ext cx="1627523" cy="177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08ED4EE2-DEB7-4320-AF3E-1BB58E58326A}"/>
              </a:ext>
            </a:extLst>
          </p:cNvPr>
          <p:cNvCxnSpPr>
            <a:stCxn id="55" idx="6"/>
            <a:endCxn id="22" idx="2"/>
          </p:cNvCxnSpPr>
          <p:nvPr/>
        </p:nvCxnSpPr>
        <p:spPr>
          <a:xfrm flipV="1">
            <a:off x="6952887" y="4109270"/>
            <a:ext cx="1627523" cy="228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679EFF91-329A-4050-AD2E-AA5B81110161}"/>
              </a:ext>
            </a:extLst>
          </p:cNvPr>
          <p:cNvCxnSpPr>
            <a:stCxn id="41" idx="6"/>
            <a:endCxn id="24" idx="2"/>
          </p:cNvCxnSpPr>
          <p:nvPr/>
        </p:nvCxnSpPr>
        <p:spPr>
          <a:xfrm>
            <a:off x="6952887" y="2769054"/>
            <a:ext cx="1627523" cy="2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59C8A687-A7AE-4ED1-A2AC-23A7C75F52C5}"/>
              </a:ext>
            </a:extLst>
          </p:cNvPr>
          <p:cNvCxnSpPr>
            <a:stCxn id="43" idx="6"/>
            <a:endCxn id="24" idx="2"/>
          </p:cNvCxnSpPr>
          <p:nvPr/>
        </p:nvCxnSpPr>
        <p:spPr>
          <a:xfrm>
            <a:off x="6947136" y="3296677"/>
            <a:ext cx="1633274" cy="165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F70C9266-F84B-476C-991E-D63C57182659}"/>
              </a:ext>
            </a:extLst>
          </p:cNvPr>
          <p:cNvCxnSpPr>
            <a:stCxn id="45" idx="6"/>
            <a:endCxn id="24" idx="2"/>
          </p:cNvCxnSpPr>
          <p:nvPr/>
        </p:nvCxnSpPr>
        <p:spPr>
          <a:xfrm>
            <a:off x="6947135" y="3818794"/>
            <a:ext cx="1633275" cy="113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A0AE7396-FAEA-4CA6-A8B5-37D12C944B88}"/>
              </a:ext>
            </a:extLst>
          </p:cNvPr>
          <p:cNvCxnSpPr>
            <a:stCxn id="47" idx="6"/>
            <a:endCxn id="24" idx="2"/>
          </p:cNvCxnSpPr>
          <p:nvPr/>
        </p:nvCxnSpPr>
        <p:spPr>
          <a:xfrm>
            <a:off x="6952887" y="4340911"/>
            <a:ext cx="1627523" cy="6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2BF6851-6CC2-4DD2-AA32-19F774D50EC0}"/>
              </a:ext>
            </a:extLst>
          </p:cNvPr>
          <p:cNvCxnSpPr>
            <a:stCxn id="49" idx="6"/>
            <a:endCxn id="24" idx="2"/>
          </p:cNvCxnSpPr>
          <p:nvPr/>
        </p:nvCxnSpPr>
        <p:spPr>
          <a:xfrm>
            <a:off x="6947136" y="4848759"/>
            <a:ext cx="1633274" cy="10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0308E05-58F9-43E2-8AB3-B940B8F04A6D}"/>
              </a:ext>
            </a:extLst>
          </p:cNvPr>
          <p:cNvCxnSpPr>
            <a:stCxn id="51" idx="6"/>
            <a:endCxn id="24" idx="2"/>
          </p:cNvCxnSpPr>
          <p:nvPr/>
        </p:nvCxnSpPr>
        <p:spPr>
          <a:xfrm flipV="1">
            <a:off x="6952887" y="4953380"/>
            <a:ext cx="1627523" cy="41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77BC2569-8000-4EA1-A1EA-755E3C96B85D}"/>
              </a:ext>
            </a:extLst>
          </p:cNvPr>
          <p:cNvCxnSpPr>
            <a:stCxn id="53" idx="6"/>
            <a:endCxn id="24" idx="2"/>
          </p:cNvCxnSpPr>
          <p:nvPr/>
        </p:nvCxnSpPr>
        <p:spPr>
          <a:xfrm flipV="1">
            <a:off x="6952887" y="4953380"/>
            <a:ext cx="1627523" cy="92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6960F14A-0976-4023-AFFE-FBC172D7B4E3}"/>
              </a:ext>
            </a:extLst>
          </p:cNvPr>
          <p:cNvCxnSpPr>
            <a:stCxn id="55" idx="6"/>
            <a:endCxn id="24" idx="2"/>
          </p:cNvCxnSpPr>
          <p:nvPr/>
        </p:nvCxnSpPr>
        <p:spPr>
          <a:xfrm flipV="1">
            <a:off x="6952887" y="4953380"/>
            <a:ext cx="1627523" cy="144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7BF5AE46-2F3A-4DB1-B542-1F03CB51BBD1}"/>
                  </a:ext>
                </a:extLst>
              </p:cNvPr>
              <p:cNvSpPr txBox="1"/>
              <p:nvPr/>
            </p:nvSpPr>
            <p:spPr>
              <a:xfrm>
                <a:off x="3049433" y="3201690"/>
                <a:ext cx="33729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7BF5AE46-2F3A-4DB1-B542-1F03CB51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433" y="3201690"/>
                <a:ext cx="3372928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B5CBA46-40BB-44E5-BF71-2F8DCD2628DF}"/>
                  </a:ext>
                </a:extLst>
              </p:cNvPr>
              <p:cNvSpPr txBox="1"/>
              <p:nvPr/>
            </p:nvSpPr>
            <p:spPr>
              <a:xfrm>
                <a:off x="5082393" y="2158156"/>
                <a:ext cx="3372928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=2048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B5CBA46-40BB-44E5-BF71-2F8DCD262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93" y="2158156"/>
                <a:ext cx="3372928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C4D3A0B-0133-4180-9A13-5A7B0B0EA299}"/>
                  </a:ext>
                </a:extLst>
              </p:cNvPr>
              <p:cNvSpPr txBox="1"/>
              <p:nvPr/>
            </p:nvSpPr>
            <p:spPr>
              <a:xfrm>
                <a:off x="7126858" y="3201690"/>
                <a:ext cx="33729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1C4D3A0B-0133-4180-9A13-5A7B0B0EA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58" y="3201690"/>
                <a:ext cx="3372928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文本框 126">
            <a:extLst>
              <a:ext uri="{FF2B5EF4-FFF2-40B4-BE49-F238E27FC236}">
                <a16:creationId xmlns:a16="http://schemas.microsoft.com/office/drawing/2014/main" id="{AD03FCC4-954B-4367-B2F0-6D678D5A0DEF}"/>
              </a:ext>
            </a:extLst>
          </p:cNvPr>
          <p:cNvSpPr txBox="1"/>
          <p:nvPr/>
        </p:nvSpPr>
        <p:spPr>
          <a:xfrm>
            <a:off x="7146294" y="459492"/>
            <a:ext cx="3455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线性变换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线性变换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70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模型结构解析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16182" y="408065"/>
            <a:ext cx="659167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2313177" y="419651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Positional Encoding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2CD77-F16F-45F8-B6C3-CD1D9BCC0A32}"/>
              </a:ext>
            </a:extLst>
          </p:cNvPr>
          <p:cNvSpPr txBox="1"/>
          <p:nvPr/>
        </p:nvSpPr>
        <p:spPr>
          <a:xfrm>
            <a:off x="2318927" y="1443500"/>
            <a:ext cx="9246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为了利用序列的顺序信息，对位置进行编码并融入到输入序列的嵌入表示。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本文中使用的位置编码方法如下：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A2EE27-9DD6-4136-BD40-627D40AF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875" y="2414963"/>
            <a:ext cx="6520272" cy="1417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D8D8E5-20C5-4EAC-B163-44314138011D}"/>
                  </a:ext>
                </a:extLst>
              </p:cNvPr>
              <p:cNvSpPr txBox="1"/>
              <p:nvPr/>
            </p:nvSpPr>
            <p:spPr>
              <a:xfrm>
                <a:off x="2313177" y="4128444"/>
                <a:ext cx="9246216" cy="1042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这样做的目的是正弦函数和余弦函数具有周期性，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对于固定长度偏差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pos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可以表示成关于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pos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的一个线性变化，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这样可以方便模型学习词与词之间的相对位置关系。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D8D8E5-20C5-4EAC-B163-44314138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177" y="4128444"/>
                <a:ext cx="9246216" cy="1042978"/>
              </a:xfrm>
              <a:prstGeom prst="rect">
                <a:avLst/>
              </a:prstGeom>
              <a:blipFill>
                <a:blip r:embed="rId3"/>
                <a:stretch>
                  <a:fillRect l="-659" t="-2924" b="-9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25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50734" y="48895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50734" y="4458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50734" y="14110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50734" y="26641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50734" y="39835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五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50734" y="57869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实验结果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第四部分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45624" y="534384"/>
            <a:ext cx="204690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en-US" altLang="zh-CN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4271168" y="2157129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 flipH="1">
            <a:off x="5347094" y="2663061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 flipH="1">
            <a:off x="6423020" y="3168993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 flipH="1">
            <a:off x="7498946" y="3674925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 flipH="1">
            <a:off x="8574872" y="4180857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 flipH="1">
            <a:off x="9650799" y="4686790"/>
            <a:ext cx="500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zh-CN" altLang="en-US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23174" y="2027100"/>
            <a:ext cx="286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830217" y="2547107"/>
            <a:ext cx="261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论文创新点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969498" y="3067114"/>
            <a:ext cx="286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模型结构解析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108779" y="3587121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实验结果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248060" y="4107128"/>
            <a:ext cx="2248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结论与展望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0387339" y="4627133"/>
            <a:ext cx="186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代码实现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实验结果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16182" y="408065"/>
            <a:ext cx="659167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2313177" y="452905"/>
            <a:ext cx="7164378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English-to-German and English-to-French newstest2014 tests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D8D8E5-20C5-4EAC-B163-44314138011D}"/>
              </a:ext>
            </a:extLst>
          </p:cNvPr>
          <p:cNvSpPr txBox="1"/>
          <p:nvPr/>
        </p:nvSpPr>
        <p:spPr>
          <a:xfrm>
            <a:off x="1472892" y="5801409"/>
            <a:ext cx="92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可以看出，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用了最少的资源得到了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081019-7722-4E61-A5FC-637633FF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82" y="1206707"/>
            <a:ext cx="10307757" cy="44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04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实验结果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16182" y="408065"/>
            <a:ext cx="659167" cy="6229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2313177" y="452905"/>
            <a:ext cx="7164378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English constituency parsing (WSJ training set of 40K sentences)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D8D8E5-20C5-4EAC-B163-44314138011D}"/>
              </a:ext>
            </a:extLst>
          </p:cNvPr>
          <p:cNvSpPr txBox="1"/>
          <p:nvPr/>
        </p:nvSpPr>
        <p:spPr>
          <a:xfrm>
            <a:off x="1472892" y="5801409"/>
            <a:ext cx="92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推广到其他类型的任务上，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的效果也很好。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A4EEE8-3776-4BE7-B9B1-D206976D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81" y="1114945"/>
            <a:ext cx="10319255" cy="46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50734" y="39666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50734" y="4882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50734" y="13687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0734" y="48641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50734" y="57629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42573" y="2311351"/>
            <a:ext cx="7986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结论与展望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第五部分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42003" y="30008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结论与展望</a:t>
            </a:r>
          </a:p>
        </p:txBody>
      </p:sp>
      <p:sp>
        <p:nvSpPr>
          <p:cNvPr id="8" name="矩形 7"/>
          <p:cNvSpPr/>
          <p:nvPr/>
        </p:nvSpPr>
        <p:spPr>
          <a:xfrm>
            <a:off x="1448867" y="1952141"/>
            <a:ext cx="947926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提出了第一个完全基于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机制的序列到序列模型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在翻译任务中，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Transformer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训练速度更快且效果更好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拓展应用到图像、音频和视频的问题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172835" y="26557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发展趋势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7051C3-32B9-4345-9E2B-F8F8E356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64" y="1325453"/>
            <a:ext cx="10602776" cy="30265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CF90DB-4C63-4E11-9DDE-6BC360A27A0B}"/>
              </a:ext>
            </a:extLst>
          </p:cNvPr>
          <p:cNvSpPr/>
          <p:nvPr/>
        </p:nvSpPr>
        <p:spPr>
          <a:xfrm>
            <a:off x="1150344" y="4464798"/>
            <a:ext cx="10744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BERT(Bidirectional Encoder Representations from Transformers)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的论文比例从提出之后迅速上升，现已独占鳌头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37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25439" y="225320"/>
            <a:ext cx="4681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拓展应用实例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</a:rPr>
              <a:t>——NLP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BC796C-A9F3-45D9-99A7-638C36349448}"/>
              </a:ext>
            </a:extLst>
          </p:cNvPr>
          <p:cNvSpPr/>
          <p:nvPr/>
        </p:nvSpPr>
        <p:spPr>
          <a:xfrm>
            <a:off x="1725439" y="4779753"/>
            <a:ext cx="8113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FLAT: Chinese NER Using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Flat-Lattice Transformer  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ACL2020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B46DAA-AF56-4830-9231-C895250F8032}"/>
              </a:ext>
            </a:extLst>
          </p:cNvPr>
          <p:cNvSpPr/>
          <p:nvPr/>
        </p:nvSpPr>
        <p:spPr>
          <a:xfrm>
            <a:off x="2579710" y="1847414"/>
            <a:ext cx="7259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 NER Using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 LSTM                   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ACL2018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22BBB49-D845-4C15-848E-7D48B2D4A58D}"/>
              </a:ext>
            </a:extLst>
          </p:cNvPr>
          <p:cNvSpPr/>
          <p:nvPr/>
        </p:nvSpPr>
        <p:spPr>
          <a:xfrm>
            <a:off x="2579710" y="2838737"/>
            <a:ext cx="55595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 LSTM(RNN)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无法捕捉长距离依赖</a:t>
            </a:r>
            <a:endParaRPr lang="en-US" altLang="zh-C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 LSTM(RNN)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无法进行并行计算</a:t>
            </a:r>
            <a:endParaRPr lang="en-US" altLang="zh-C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 LSTM(RNN)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引入词汇信息有损</a:t>
            </a:r>
            <a:endParaRPr lang="en-US" altLang="zh-C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25439" y="225320"/>
            <a:ext cx="4681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拓展应用实例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</a:rPr>
              <a:t>——NLP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BC796C-A9F3-45D9-99A7-638C36349448}"/>
              </a:ext>
            </a:extLst>
          </p:cNvPr>
          <p:cNvSpPr/>
          <p:nvPr/>
        </p:nvSpPr>
        <p:spPr>
          <a:xfrm>
            <a:off x="1673680" y="1242654"/>
            <a:ext cx="8113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FLAT: Chinese NER Using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Flat-Lattice Transformer   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ACL2020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0E7868-E754-4A13-80B7-C2B5207CB9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2948" y="1859008"/>
            <a:ext cx="6301644" cy="425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D79748-1CE9-459A-8EC3-FDC0B4E03A98}"/>
              </a:ext>
            </a:extLst>
          </p:cNvPr>
          <p:cNvSpPr/>
          <p:nvPr/>
        </p:nvSpPr>
        <p:spPr>
          <a:xfrm>
            <a:off x="8229755" y="5295795"/>
            <a:ext cx="3036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encoding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C9E339-2B8A-4458-A90A-B83379A9D470}"/>
              </a:ext>
            </a:extLst>
          </p:cNvPr>
          <p:cNvSpPr/>
          <p:nvPr/>
        </p:nvSpPr>
        <p:spPr>
          <a:xfrm>
            <a:off x="8229755" y="5593144"/>
            <a:ext cx="2847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encoding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3FBD9C-8216-42C7-AB68-3B7EEEC9E74D}"/>
              </a:ext>
            </a:extLst>
          </p:cNvPr>
          <p:cNvSpPr/>
          <p:nvPr/>
        </p:nvSpPr>
        <p:spPr>
          <a:xfrm>
            <a:off x="8229755" y="3090308"/>
            <a:ext cx="3499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相对位置编码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=Tail-Head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25439" y="225320"/>
            <a:ext cx="4562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拓展应用实例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</a:rPr>
              <a:t>——CV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BC796C-A9F3-45D9-99A7-638C36349448}"/>
              </a:ext>
            </a:extLst>
          </p:cNvPr>
          <p:cNvSpPr/>
          <p:nvPr/>
        </p:nvSpPr>
        <p:spPr>
          <a:xfrm>
            <a:off x="1673680" y="1242654"/>
            <a:ext cx="105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《An Image is Worth 16x16 Words: </a:t>
            </a:r>
            <a:r>
              <a:rPr lang="en-US" altLang="zh-CN" sz="2400" dirty="0">
                <a:solidFill>
                  <a:srgbClr val="E73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Image Recognition at Scale》</a:t>
            </a: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ICLR 2021 Conference Blind Submission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820AD5-0CBA-4D98-9E7D-5603D191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060" y="2124024"/>
            <a:ext cx="8701175" cy="435856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E12A76BA-327F-423B-8526-A2E51871BCFE}"/>
              </a:ext>
            </a:extLst>
          </p:cNvPr>
          <p:cNvSpPr/>
          <p:nvPr/>
        </p:nvSpPr>
        <p:spPr>
          <a:xfrm>
            <a:off x="3565585" y="4410974"/>
            <a:ext cx="454324" cy="454324"/>
          </a:xfrm>
          <a:prstGeom prst="ellipse">
            <a:avLst/>
          </a:prstGeom>
          <a:noFill/>
          <a:ln w="19050">
            <a:solidFill>
              <a:srgbClr val="F23C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6C5907-F8ED-4CF0-88DB-FC844EC859C5}"/>
              </a:ext>
            </a:extLst>
          </p:cNvPr>
          <p:cNvSpPr/>
          <p:nvPr/>
        </p:nvSpPr>
        <p:spPr>
          <a:xfrm>
            <a:off x="3489039" y="4795651"/>
            <a:ext cx="733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05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结论与展望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25439" y="225320"/>
            <a:ext cx="4562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</a:rPr>
              <a:t>拓展应用实例</a:t>
            </a:r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</a:rPr>
              <a:t>——CV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BC796C-A9F3-45D9-99A7-638C36349448}"/>
              </a:ext>
            </a:extLst>
          </p:cNvPr>
          <p:cNvSpPr/>
          <p:nvPr/>
        </p:nvSpPr>
        <p:spPr>
          <a:xfrm>
            <a:off x="1673680" y="1242654"/>
            <a:ext cx="105530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《An Image is Worth 16x16 Words: </a:t>
            </a:r>
            <a:r>
              <a:rPr lang="en-US" altLang="zh-CN" sz="2400" dirty="0">
                <a:solidFill>
                  <a:srgbClr val="E73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Image Recognition at Scale》</a:t>
            </a: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ICLR 2021 Conference Blind Submission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EDEAE3-E082-4B2E-A908-60ACBAD5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51" y="2089794"/>
            <a:ext cx="10150410" cy="34573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D6FF8D-43FA-484A-8288-D06DE95348EE}"/>
              </a:ext>
            </a:extLst>
          </p:cNvPr>
          <p:cNvSpPr/>
          <p:nvPr/>
        </p:nvSpPr>
        <p:spPr>
          <a:xfrm>
            <a:off x="1725439" y="5709863"/>
            <a:ext cx="9643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当数据集的规模扩大，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模型的效果接近或者超过目前的一些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结果。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六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750734" y="4484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四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50734" y="14144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750734" y="39437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一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50734" y="48426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二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50734" y="575701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42573" y="2311351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第六部分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7642573" y="1568450"/>
            <a:ext cx="798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298267" y="1568450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第一部分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750734" y="2705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一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750734" y="13843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六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750734" y="452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五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50734" y="3975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二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750734" y="4864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三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750734" y="575311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四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CC5FBF-C5D6-4EBF-BF72-37B6672C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17" y="4707593"/>
            <a:ext cx="5732393" cy="12464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5" y="205730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Positional Encoding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30"/>
            <a:ext cx="2405722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A6C9B1-F0A1-4654-BDEF-DD29BAF1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510" y="1204823"/>
            <a:ext cx="10265434" cy="301119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B9A3884-F2E9-4E18-8C6B-025646605089}"/>
              </a:ext>
            </a:extLst>
          </p:cNvPr>
          <p:cNvSpPr/>
          <p:nvPr/>
        </p:nvSpPr>
        <p:spPr>
          <a:xfrm>
            <a:off x="1207698" y="4940060"/>
            <a:ext cx="4807789" cy="71311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094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A0822D6-F59A-40A2-ACB5-D8BEF491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70" y="935914"/>
            <a:ext cx="4694260" cy="5922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5" y="205730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Attention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1" y="708129"/>
            <a:ext cx="2812149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9FB0F-F678-4D9E-9546-6D40D521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914"/>
            <a:ext cx="12192000" cy="240471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2B6D56E-4243-4223-B61A-AD076036BF52}"/>
              </a:ext>
            </a:extLst>
          </p:cNvPr>
          <p:cNvSpPr/>
          <p:nvPr/>
        </p:nvSpPr>
        <p:spPr>
          <a:xfrm>
            <a:off x="1236452" y="3996906"/>
            <a:ext cx="4807789" cy="71311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7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5" y="205730"/>
            <a:ext cx="403978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Multi-Head self Attention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1" y="708129"/>
            <a:ext cx="2812149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2B6D56E-4243-4223-B61A-AD076036BF52}"/>
              </a:ext>
            </a:extLst>
          </p:cNvPr>
          <p:cNvSpPr/>
          <p:nvPr/>
        </p:nvSpPr>
        <p:spPr>
          <a:xfrm>
            <a:off x="1236452" y="3996906"/>
            <a:ext cx="4807789" cy="71311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CB66A6-934D-4D35-A031-321DECB6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04" y="1043465"/>
            <a:ext cx="4262137" cy="58145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AEB04F-FD40-4221-A0C3-323CE9D0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163"/>
            <a:ext cx="12192000" cy="51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Position-wise Feed-Forward Networks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8"/>
            <a:ext cx="425563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10F0BC-3BE5-4C39-8D03-A0227893B04D}"/>
              </a:ext>
            </a:extLst>
          </p:cNvPr>
          <p:cNvSpPr/>
          <p:nvPr/>
        </p:nvSpPr>
        <p:spPr>
          <a:xfrm>
            <a:off x="1224867" y="1765875"/>
            <a:ext cx="4807789" cy="6199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BBB9AAC-F0A6-4AC5-8AB5-B056672092F5}"/>
                  </a:ext>
                </a:extLst>
              </p:cNvPr>
              <p:cNvSpPr txBox="1"/>
              <p:nvPr/>
            </p:nvSpPr>
            <p:spPr>
              <a:xfrm>
                <a:off x="6128965" y="1845034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𝐹𝐹𝑁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pt-BR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BBB9AAC-F0A6-4AC5-8AB5-B05667209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65" y="1845034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60C4080-306F-4B8C-8B7C-D1F79A7A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4101"/>
            <a:ext cx="12192000" cy="4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Encoder(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单层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8"/>
            <a:ext cx="425563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10F0BC-3BE5-4C39-8D03-A0227893B04D}"/>
              </a:ext>
            </a:extLst>
          </p:cNvPr>
          <p:cNvSpPr/>
          <p:nvPr/>
        </p:nvSpPr>
        <p:spPr>
          <a:xfrm>
            <a:off x="1708030" y="2528744"/>
            <a:ext cx="1823050" cy="24900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54A98E-E633-4E07-933C-0E00B907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9656"/>
            <a:ext cx="12192000" cy="25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Encoder(N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层叠加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8"/>
            <a:ext cx="425563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10F0BC-3BE5-4C39-8D03-A0227893B04D}"/>
              </a:ext>
            </a:extLst>
          </p:cNvPr>
          <p:cNvSpPr/>
          <p:nvPr/>
        </p:nvSpPr>
        <p:spPr>
          <a:xfrm>
            <a:off x="1316590" y="2528744"/>
            <a:ext cx="2214490" cy="249005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760992-2844-426B-9C16-D49E350B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2714"/>
            <a:ext cx="12192000" cy="40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Decoder(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单层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8"/>
            <a:ext cx="425563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C10F0BC-3BE5-4C39-8D03-A0227893B04D}"/>
              </a:ext>
            </a:extLst>
          </p:cNvPr>
          <p:cNvSpPr/>
          <p:nvPr/>
        </p:nvSpPr>
        <p:spPr>
          <a:xfrm>
            <a:off x="3531080" y="1420484"/>
            <a:ext cx="1874807" cy="35983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913172-37A2-4007-9D5C-83E9FF60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319"/>
            <a:ext cx="12192000" cy="33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Decoder(N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层叠加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8"/>
            <a:ext cx="425563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B33290F-A34A-49E9-A39A-93315039E0CC}"/>
              </a:ext>
            </a:extLst>
          </p:cNvPr>
          <p:cNvSpPr/>
          <p:nvPr/>
        </p:nvSpPr>
        <p:spPr>
          <a:xfrm>
            <a:off x="3531080" y="1420484"/>
            <a:ext cx="2214490" cy="359831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699410-0981-4C83-A26B-040D0187D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880"/>
            <a:ext cx="12192000" cy="50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0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7"/>
            <a:ext cx="144917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412500-1BDD-45D7-8A61-9A48F4B8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585"/>
            <a:ext cx="12192000" cy="30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06</a:t>
            </a:r>
            <a:endParaRPr lang="zh-CN" altLang="en-US" sz="32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代码实现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A59F13F-0DD7-4381-A73C-5C57A31E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58" y="-5751"/>
            <a:ext cx="5000408" cy="68580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A046AED-8C18-4CAF-8DF1-574825BD7198}"/>
              </a:ext>
            </a:extLst>
          </p:cNvPr>
          <p:cNvSpPr/>
          <p:nvPr/>
        </p:nvSpPr>
        <p:spPr>
          <a:xfrm>
            <a:off x="6448924" y="205730"/>
            <a:ext cx="6001867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Example demonstration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圆角矩形 15">
            <a:extLst>
              <a:ext uri="{FF2B5EF4-FFF2-40B4-BE49-F238E27FC236}">
                <a16:creationId xmlns:a16="http://schemas.microsoft.com/office/drawing/2014/main" id="{B801FC1E-54D5-4F3E-897D-CCC4954ED253}"/>
              </a:ext>
            </a:extLst>
          </p:cNvPr>
          <p:cNvSpPr/>
          <p:nvPr/>
        </p:nvSpPr>
        <p:spPr>
          <a:xfrm flipV="1">
            <a:off x="6521632" y="708126"/>
            <a:ext cx="2587862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C72BB8-C29B-420D-B5A2-06E16AF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74" y="1017835"/>
            <a:ext cx="6068339" cy="5414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EB1E0-79CB-4B4B-A5C2-6E002CB4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" y="0"/>
            <a:ext cx="6177543" cy="34232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2CB154-6E6C-4239-A296-870992987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" y="3380502"/>
            <a:ext cx="6129474" cy="34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560647" y="23519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序列问题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709889" y="1167103"/>
            <a:ext cx="956733" cy="84667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磁盘 2">
            <a:extLst>
              <a:ext uri="{FF2B5EF4-FFF2-40B4-BE49-F238E27FC236}">
                <a16:creationId xmlns:a16="http://schemas.microsoft.com/office/drawing/2014/main" id="{6055DFED-E673-4446-8070-EDBFCEC44BC6}"/>
              </a:ext>
            </a:extLst>
          </p:cNvPr>
          <p:cNvSpPr/>
          <p:nvPr/>
        </p:nvSpPr>
        <p:spPr>
          <a:xfrm>
            <a:off x="1654712" y="4572537"/>
            <a:ext cx="3581400" cy="1090263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文本生成</a:t>
            </a:r>
          </a:p>
        </p:txBody>
      </p:sp>
      <p:sp>
        <p:nvSpPr>
          <p:cNvPr id="5" name="流程图: 磁盘 4">
            <a:extLst>
              <a:ext uri="{FF2B5EF4-FFF2-40B4-BE49-F238E27FC236}">
                <a16:creationId xmlns:a16="http://schemas.microsoft.com/office/drawing/2014/main" id="{8055EE3C-266D-4A1F-9D1A-A47519ED7027}"/>
              </a:ext>
            </a:extLst>
          </p:cNvPr>
          <p:cNvSpPr/>
          <p:nvPr/>
        </p:nvSpPr>
        <p:spPr>
          <a:xfrm>
            <a:off x="1654712" y="3615803"/>
            <a:ext cx="3581400" cy="1090263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对话系统</a:t>
            </a:r>
          </a:p>
        </p:txBody>
      </p:sp>
      <p:sp>
        <p:nvSpPr>
          <p:cNvPr id="6" name="流程图: 磁盘 5">
            <a:extLst>
              <a:ext uri="{FF2B5EF4-FFF2-40B4-BE49-F238E27FC236}">
                <a16:creationId xmlns:a16="http://schemas.microsoft.com/office/drawing/2014/main" id="{B96A355C-9980-406A-A38F-B50C9BF7E7E1}"/>
              </a:ext>
            </a:extLst>
          </p:cNvPr>
          <p:cNvSpPr/>
          <p:nvPr/>
        </p:nvSpPr>
        <p:spPr>
          <a:xfrm>
            <a:off x="1654712" y="2596145"/>
            <a:ext cx="3581400" cy="1090263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文档摘要</a:t>
            </a:r>
          </a:p>
        </p:txBody>
      </p:sp>
      <p:sp>
        <p:nvSpPr>
          <p:cNvPr id="7" name="流程图: 磁盘 6">
            <a:extLst>
              <a:ext uri="{FF2B5EF4-FFF2-40B4-BE49-F238E27FC236}">
                <a16:creationId xmlns:a16="http://schemas.microsoft.com/office/drawing/2014/main" id="{6017A633-3E63-4BBB-9BD4-C7FD77533D03}"/>
              </a:ext>
            </a:extLst>
          </p:cNvPr>
          <p:cNvSpPr/>
          <p:nvPr/>
        </p:nvSpPr>
        <p:spPr>
          <a:xfrm>
            <a:off x="1654712" y="1537344"/>
            <a:ext cx="3581400" cy="1090263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机器翻译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E26937-6E34-42D7-A586-49A516579462}"/>
              </a:ext>
            </a:extLst>
          </p:cNvPr>
          <p:cNvSpPr txBox="1"/>
          <p:nvPr/>
        </p:nvSpPr>
        <p:spPr>
          <a:xfrm>
            <a:off x="6386034" y="2805054"/>
            <a:ext cx="5202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Encoder-Decoder Framework</a:t>
            </a:r>
            <a:endParaRPr lang="zh-CN" altLang="en-US" sz="24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3A34B14-9D26-4CE7-8158-5DFC0E191555}"/>
              </a:ext>
            </a:extLst>
          </p:cNvPr>
          <p:cNvCxnSpPr>
            <a:cxnSpLocks/>
          </p:cNvCxnSpPr>
          <p:nvPr/>
        </p:nvCxnSpPr>
        <p:spPr bwMode="auto">
          <a:xfrm>
            <a:off x="6579495" y="3524679"/>
            <a:ext cx="4761365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8208" y="2403684"/>
            <a:ext cx="705558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</a:t>
            </a:r>
          </a:p>
          <a:p>
            <a:pPr algn="ctr"/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WATCHING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DAD7925-6DEE-46CA-9C88-619F468362FC}"/>
              </a:ext>
            </a:extLst>
          </p:cNvPr>
          <p:cNvSpPr/>
          <p:nvPr/>
        </p:nvSpPr>
        <p:spPr>
          <a:xfrm>
            <a:off x="4129208" y="3312543"/>
            <a:ext cx="5055610" cy="273744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7680" y="397220"/>
            <a:ext cx="5621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Encoder-Decoder framework</a:t>
            </a:r>
            <a:endParaRPr lang="zh-CN" altLang="en-US" sz="28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1527446" y="1026560"/>
            <a:ext cx="532926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1CBF5F-575B-48E2-B064-02034E255E50}"/>
              </a:ext>
            </a:extLst>
          </p:cNvPr>
          <p:cNvSpPr/>
          <p:nvPr/>
        </p:nvSpPr>
        <p:spPr>
          <a:xfrm>
            <a:off x="1489162" y="4348811"/>
            <a:ext cx="2225614" cy="644105"/>
          </a:xfrm>
          <a:prstGeom prst="rect">
            <a:avLst/>
          </a:prstGeom>
          <a:solidFill>
            <a:srgbClr val="A5A5A5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 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suis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étudiant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234553-A596-438F-BA2A-8474D708B2D2}"/>
              </a:ext>
            </a:extLst>
          </p:cNvPr>
          <p:cNvSpPr/>
          <p:nvPr/>
        </p:nvSpPr>
        <p:spPr>
          <a:xfrm>
            <a:off x="9590031" y="4348811"/>
            <a:ext cx="2225614" cy="644105"/>
          </a:xfrm>
          <a:prstGeom prst="rect">
            <a:avLst/>
          </a:prstGeom>
          <a:solidFill>
            <a:srgbClr val="A5A5A5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a student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1D322D-F8EF-4D8C-A94D-9D8B8D9A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80" y="1334737"/>
            <a:ext cx="10397705" cy="1892303"/>
          </a:xfrm>
          <a:prstGeom prst="rect">
            <a:avLst/>
          </a:prstGeom>
        </p:spPr>
      </p:pic>
      <p:sp>
        <p:nvSpPr>
          <p:cNvPr id="15" name="梯形 14">
            <a:extLst>
              <a:ext uri="{FF2B5EF4-FFF2-40B4-BE49-F238E27FC236}">
                <a16:creationId xmlns:a16="http://schemas.microsoft.com/office/drawing/2014/main" id="{FE0E23CF-D44F-472E-A488-735309B2ACD0}"/>
              </a:ext>
            </a:extLst>
          </p:cNvPr>
          <p:cNvSpPr/>
          <p:nvPr/>
        </p:nvSpPr>
        <p:spPr>
          <a:xfrm rot="5400000">
            <a:off x="3916249" y="3818467"/>
            <a:ext cx="2329132" cy="1704796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9FB64E5C-23D7-4218-BA1C-DCC39E1F4980}"/>
              </a:ext>
            </a:extLst>
          </p:cNvPr>
          <p:cNvSpPr/>
          <p:nvPr/>
        </p:nvSpPr>
        <p:spPr>
          <a:xfrm rot="16200000">
            <a:off x="7059426" y="3818465"/>
            <a:ext cx="2329132" cy="1704796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4F6F99-7C04-49C3-B580-E9987A14D694}"/>
              </a:ext>
            </a:extLst>
          </p:cNvPr>
          <p:cNvSpPr txBox="1"/>
          <p:nvPr/>
        </p:nvSpPr>
        <p:spPr>
          <a:xfrm>
            <a:off x="4534931" y="4470807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7393D8-CE6C-443C-8762-464CE5B45D1D}"/>
              </a:ext>
            </a:extLst>
          </p:cNvPr>
          <p:cNvSpPr txBox="1"/>
          <p:nvPr/>
        </p:nvSpPr>
        <p:spPr>
          <a:xfrm>
            <a:off x="7714747" y="4470807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BBD545-D881-4B49-B43A-0E4D19136B3E}"/>
                  </a:ext>
                </a:extLst>
              </p:cNvPr>
              <p:cNvSpPr txBox="1"/>
              <p:nvPr/>
            </p:nvSpPr>
            <p:spPr>
              <a:xfrm rot="16200000">
                <a:off x="5720179" y="4470807"/>
                <a:ext cx="17927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BBD545-D881-4B49-B43A-0E4D19136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720179" y="4470807"/>
                <a:ext cx="1792706" cy="400110"/>
              </a:xfrm>
              <a:prstGeom prst="rect">
                <a:avLst/>
              </a:prstGeom>
              <a:blipFill>
                <a:blip r:embed="rId4"/>
                <a:stretch>
                  <a:fillRect t="-680" r="-16923" b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头: 右 27">
            <a:extLst>
              <a:ext uri="{FF2B5EF4-FFF2-40B4-BE49-F238E27FC236}">
                <a16:creationId xmlns:a16="http://schemas.microsoft.com/office/drawing/2014/main" id="{79288FB2-CA7C-4520-B3D7-A65EE9C2FD73}"/>
              </a:ext>
            </a:extLst>
          </p:cNvPr>
          <p:cNvSpPr/>
          <p:nvPr/>
        </p:nvSpPr>
        <p:spPr>
          <a:xfrm>
            <a:off x="3792850" y="4577751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16509935-2B10-461B-9B74-E40BAB546244}"/>
              </a:ext>
            </a:extLst>
          </p:cNvPr>
          <p:cNvSpPr/>
          <p:nvPr/>
        </p:nvSpPr>
        <p:spPr>
          <a:xfrm>
            <a:off x="6078103" y="4577751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4FDA6BD-55C6-4E9E-8EA4-30D5EE41FAE6}"/>
              </a:ext>
            </a:extLst>
          </p:cNvPr>
          <p:cNvSpPr/>
          <p:nvPr/>
        </p:nvSpPr>
        <p:spPr>
          <a:xfrm>
            <a:off x="6927292" y="4577751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E52B690-7755-44FE-A1FD-E3904500278D}"/>
              </a:ext>
            </a:extLst>
          </p:cNvPr>
          <p:cNvSpPr/>
          <p:nvPr/>
        </p:nvSpPr>
        <p:spPr>
          <a:xfrm>
            <a:off x="9184852" y="4577751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7EA1F0-592E-4AFF-B6A0-ED97CBAA630E}"/>
              </a:ext>
            </a:extLst>
          </p:cNvPr>
          <p:cNvSpPr txBox="1"/>
          <p:nvPr/>
        </p:nvSpPr>
        <p:spPr>
          <a:xfrm>
            <a:off x="6038786" y="6142343"/>
            <a:ext cx="154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DAD7925-6DEE-46CA-9C88-619F468362FC}"/>
              </a:ext>
            </a:extLst>
          </p:cNvPr>
          <p:cNvSpPr/>
          <p:nvPr/>
        </p:nvSpPr>
        <p:spPr>
          <a:xfrm>
            <a:off x="1527446" y="2060275"/>
            <a:ext cx="5055610" cy="273744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17680" y="397220"/>
            <a:ext cx="5621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Encoder-Decoder framework</a:t>
            </a:r>
            <a:endParaRPr lang="zh-CN" altLang="en-US" sz="28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1527446" y="1026560"/>
            <a:ext cx="5329266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FE0E23CF-D44F-472E-A488-735309B2ACD0}"/>
              </a:ext>
            </a:extLst>
          </p:cNvPr>
          <p:cNvSpPr/>
          <p:nvPr/>
        </p:nvSpPr>
        <p:spPr>
          <a:xfrm rot="5400000">
            <a:off x="1314487" y="2566199"/>
            <a:ext cx="2329132" cy="1704796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9FB64E5C-23D7-4218-BA1C-DCC39E1F4980}"/>
              </a:ext>
            </a:extLst>
          </p:cNvPr>
          <p:cNvSpPr/>
          <p:nvPr/>
        </p:nvSpPr>
        <p:spPr>
          <a:xfrm rot="16200000">
            <a:off x="4457664" y="2566197"/>
            <a:ext cx="2329132" cy="1704796"/>
          </a:xfrm>
          <a:prstGeom prst="trapezoi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4F6F99-7C04-49C3-B580-E9987A14D694}"/>
              </a:ext>
            </a:extLst>
          </p:cNvPr>
          <p:cNvSpPr txBox="1"/>
          <p:nvPr/>
        </p:nvSpPr>
        <p:spPr>
          <a:xfrm>
            <a:off x="1933169" y="3218539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F7393D8-CE6C-443C-8762-464CE5B45D1D}"/>
              </a:ext>
            </a:extLst>
          </p:cNvPr>
          <p:cNvSpPr txBox="1"/>
          <p:nvPr/>
        </p:nvSpPr>
        <p:spPr>
          <a:xfrm>
            <a:off x="5112985" y="3218539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BBD545-D881-4B49-B43A-0E4D19136B3E}"/>
                  </a:ext>
                </a:extLst>
              </p:cNvPr>
              <p:cNvSpPr txBox="1"/>
              <p:nvPr/>
            </p:nvSpPr>
            <p:spPr>
              <a:xfrm rot="16200000">
                <a:off x="3118417" y="3218539"/>
                <a:ext cx="17927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5BBD545-D881-4B49-B43A-0E4D19136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18417" y="3218539"/>
                <a:ext cx="1792706" cy="400110"/>
              </a:xfrm>
              <a:prstGeom prst="rect">
                <a:avLst/>
              </a:prstGeom>
              <a:blipFill>
                <a:blip r:embed="rId3"/>
                <a:stretch>
                  <a:fillRect t="-680" r="-16923" b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右 29">
            <a:extLst>
              <a:ext uri="{FF2B5EF4-FFF2-40B4-BE49-F238E27FC236}">
                <a16:creationId xmlns:a16="http://schemas.microsoft.com/office/drawing/2014/main" id="{16509935-2B10-461B-9B74-E40BAB546244}"/>
              </a:ext>
            </a:extLst>
          </p:cNvPr>
          <p:cNvSpPr/>
          <p:nvPr/>
        </p:nvSpPr>
        <p:spPr>
          <a:xfrm>
            <a:off x="3476341" y="3325483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4FDA6BD-55C6-4E9E-8EA4-30D5EE41FAE6}"/>
              </a:ext>
            </a:extLst>
          </p:cNvPr>
          <p:cNvSpPr/>
          <p:nvPr/>
        </p:nvSpPr>
        <p:spPr>
          <a:xfrm>
            <a:off x="4325530" y="3325483"/>
            <a:ext cx="336358" cy="1322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87EA1F0-592E-4AFF-B6A0-ED97CBAA630E}"/>
              </a:ext>
            </a:extLst>
          </p:cNvPr>
          <p:cNvSpPr txBox="1"/>
          <p:nvPr/>
        </p:nvSpPr>
        <p:spPr>
          <a:xfrm>
            <a:off x="3437024" y="4890075"/>
            <a:ext cx="1546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D11FAF-E60E-4E32-B4D8-2058BB27553B}"/>
              </a:ext>
            </a:extLst>
          </p:cNvPr>
          <p:cNvSpPr txBox="1"/>
          <p:nvPr/>
        </p:nvSpPr>
        <p:spPr>
          <a:xfrm>
            <a:off x="7286048" y="2638682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7A1F53-6CFF-4FA1-9F34-DBCE4876B4D8}"/>
              </a:ext>
            </a:extLst>
          </p:cNvPr>
          <p:cNvSpPr txBox="1"/>
          <p:nvPr/>
        </p:nvSpPr>
        <p:spPr>
          <a:xfrm>
            <a:off x="7286048" y="3725333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39D4AB19-9BD8-49B6-B88B-0AE7586DF656}"/>
              </a:ext>
            </a:extLst>
          </p:cNvPr>
          <p:cNvSpPr/>
          <p:nvPr/>
        </p:nvSpPr>
        <p:spPr>
          <a:xfrm>
            <a:off x="6856712" y="2741762"/>
            <a:ext cx="281351" cy="129971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452A0383-4B5C-4932-9DA1-088C2EB59579}"/>
              </a:ext>
            </a:extLst>
          </p:cNvPr>
          <p:cNvSpPr/>
          <p:nvPr/>
        </p:nvSpPr>
        <p:spPr>
          <a:xfrm>
            <a:off x="8130546" y="2188880"/>
            <a:ext cx="281351" cy="129971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0CB40-E9F9-4412-BF59-DBC7137C2E7E}"/>
              </a:ext>
            </a:extLst>
          </p:cNvPr>
          <p:cNvSpPr txBox="1"/>
          <p:nvPr/>
        </p:nvSpPr>
        <p:spPr>
          <a:xfrm>
            <a:off x="8522500" y="2081682"/>
            <a:ext cx="3537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unidirectional or bidirectional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580EA8-3825-43D8-AAB8-AE1AC2544635}"/>
              </a:ext>
            </a:extLst>
          </p:cNvPr>
          <p:cNvSpPr txBox="1"/>
          <p:nvPr/>
        </p:nvSpPr>
        <p:spPr>
          <a:xfrm>
            <a:off x="8522500" y="2625007"/>
            <a:ext cx="3537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single-layer or multi-layer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C4529E-7DC4-42AF-BAB9-C587C489DA26}"/>
              </a:ext>
            </a:extLst>
          </p:cNvPr>
          <p:cNvSpPr txBox="1"/>
          <p:nvPr/>
        </p:nvSpPr>
        <p:spPr>
          <a:xfrm>
            <a:off x="8522500" y="3142730"/>
            <a:ext cx="3537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RNN, LSTM or GRU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43072" y="397220"/>
            <a:ext cx="3143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Potential issues</a:t>
            </a:r>
            <a:endParaRPr lang="zh-CN" altLang="en-US" sz="2800" b="1" spc="3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1527446" y="1026558"/>
            <a:ext cx="2918033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D11FAF-E60E-4E32-B4D8-2058BB27553B}"/>
              </a:ext>
            </a:extLst>
          </p:cNvPr>
          <p:cNvSpPr txBox="1"/>
          <p:nvPr/>
        </p:nvSpPr>
        <p:spPr>
          <a:xfrm>
            <a:off x="3337008" y="2692790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7A1F53-6CFF-4FA1-9F34-DBCE4876B4D8}"/>
              </a:ext>
            </a:extLst>
          </p:cNvPr>
          <p:cNvSpPr txBox="1"/>
          <p:nvPr/>
        </p:nvSpPr>
        <p:spPr>
          <a:xfrm>
            <a:off x="3337008" y="3779441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A865C9-40E1-4C7D-BF17-00E6F978E459}"/>
              </a:ext>
            </a:extLst>
          </p:cNvPr>
          <p:cNvSpPr txBox="1"/>
          <p:nvPr/>
        </p:nvSpPr>
        <p:spPr>
          <a:xfrm>
            <a:off x="7976559" y="2692790"/>
            <a:ext cx="265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+ 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52B40A-AC8B-49BD-AF2E-32843D7D71B8}"/>
              </a:ext>
            </a:extLst>
          </p:cNvPr>
          <p:cNvSpPr txBox="1"/>
          <p:nvPr/>
        </p:nvSpPr>
        <p:spPr>
          <a:xfrm>
            <a:off x="7976558" y="3779441"/>
            <a:ext cx="265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+ 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7462288-4D13-4C94-98DF-E43050790AF1}"/>
              </a:ext>
            </a:extLst>
          </p:cNvPr>
          <p:cNvSpPr/>
          <p:nvPr/>
        </p:nvSpPr>
        <p:spPr>
          <a:xfrm>
            <a:off x="5171380" y="2292680"/>
            <a:ext cx="1679276" cy="244855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8E8993-1BDB-4F36-B59E-26936F6F4EB0}"/>
              </a:ext>
            </a:extLst>
          </p:cNvPr>
          <p:cNvSpPr txBox="1"/>
          <p:nvPr/>
        </p:nvSpPr>
        <p:spPr>
          <a:xfrm>
            <a:off x="5392792" y="3245671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BE75C76-A841-4377-BB54-04AF13DC75DC}"/>
              </a:ext>
            </a:extLst>
          </p:cNvPr>
          <p:cNvSpPr/>
          <p:nvPr/>
        </p:nvSpPr>
        <p:spPr>
          <a:xfrm>
            <a:off x="4287836" y="2766780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2C48E3F-C96E-4D1E-8A04-9B6C7C3F45A6}"/>
              </a:ext>
            </a:extLst>
          </p:cNvPr>
          <p:cNvSpPr/>
          <p:nvPr/>
        </p:nvSpPr>
        <p:spPr>
          <a:xfrm>
            <a:off x="4287836" y="3859599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171B4414-424F-4830-B5BC-8648E288535F}"/>
              </a:ext>
            </a:extLst>
          </p:cNvPr>
          <p:cNvSpPr/>
          <p:nvPr/>
        </p:nvSpPr>
        <p:spPr>
          <a:xfrm>
            <a:off x="7159924" y="2766780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DCB3BF4-F134-4EAC-8EC5-ED7D883A2B0A}"/>
              </a:ext>
            </a:extLst>
          </p:cNvPr>
          <p:cNvSpPr/>
          <p:nvPr/>
        </p:nvSpPr>
        <p:spPr>
          <a:xfrm>
            <a:off x="7159924" y="3859599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7A414E-0620-4BF6-A594-D668D5AC5AE8}"/>
              </a:ext>
            </a:extLst>
          </p:cNvPr>
          <p:cNvSpPr txBox="1"/>
          <p:nvPr/>
        </p:nvSpPr>
        <p:spPr>
          <a:xfrm>
            <a:off x="1527445" y="1443500"/>
            <a:ext cx="514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难以处理长序列句子，无法并行，对齐问题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20F950-3ECF-4650-BF37-3BF0E352F70A}"/>
              </a:ext>
            </a:extLst>
          </p:cNvPr>
          <p:cNvSpPr txBox="1"/>
          <p:nvPr/>
        </p:nvSpPr>
        <p:spPr>
          <a:xfrm>
            <a:off x="1527446" y="5258200"/>
            <a:ext cx="5143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无法处理变长序列，可以并行但是非常占用内存，大数据量时不方便调参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7661032-1FFD-4E85-866E-13B9952150C1}"/>
              </a:ext>
            </a:extLst>
          </p:cNvPr>
          <p:cNvSpPr txBox="1"/>
          <p:nvPr/>
        </p:nvSpPr>
        <p:spPr>
          <a:xfrm>
            <a:off x="7976559" y="1473487"/>
            <a:ext cx="3763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机制，解决了对齐问题和向量固定维数造成的信息缺失问题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4A313B7-9156-4451-B62E-2251A4AC560E}"/>
              </a:ext>
            </a:extLst>
          </p:cNvPr>
          <p:cNvSpPr txBox="1"/>
          <p:nvPr/>
        </p:nvSpPr>
        <p:spPr>
          <a:xfrm>
            <a:off x="7976559" y="5200691"/>
            <a:ext cx="376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既然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会带来这些弊端，那么能否只保留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325407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8639" y="118110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808598" y="1859008"/>
            <a:ext cx="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0566" y="3818467"/>
            <a:ext cx="37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研究背景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598" y="1952141"/>
            <a:ext cx="0" cy="17731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6014" y="464259"/>
            <a:ext cx="5443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 Is All You Need</a:t>
            </a:r>
            <a:r>
              <a:rPr lang="zh-CN" altLang="en-US" sz="2800" b="1" spc="3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16" name="圆角矩形 15"/>
          <p:cNvSpPr/>
          <p:nvPr/>
        </p:nvSpPr>
        <p:spPr>
          <a:xfrm flipV="1">
            <a:off x="1527446" y="1026556"/>
            <a:ext cx="4890607" cy="45719"/>
          </a:xfrm>
          <a:prstGeom prst="roundRect">
            <a:avLst>
              <a:gd name="adj" fmla="val 4416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D11FAF-E60E-4E32-B4D8-2058BB27553B}"/>
              </a:ext>
            </a:extLst>
          </p:cNvPr>
          <p:cNvSpPr txBox="1"/>
          <p:nvPr/>
        </p:nvSpPr>
        <p:spPr>
          <a:xfrm>
            <a:off x="1527446" y="2692790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7A1F53-6CFF-4FA1-9F34-DBCE4876B4D8}"/>
              </a:ext>
            </a:extLst>
          </p:cNvPr>
          <p:cNvSpPr txBox="1"/>
          <p:nvPr/>
        </p:nvSpPr>
        <p:spPr>
          <a:xfrm>
            <a:off x="1527446" y="3779441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A865C9-40E1-4C7D-BF17-00E6F978E459}"/>
              </a:ext>
            </a:extLst>
          </p:cNvPr>
          <p:cNvSpPr txBox="1"/>
          <p:nvPr/>
        </p:nvSpPr>
        <p:spPr>
          <a:xfrm>
            <a:off x="6166997" y="2692790"/>
            <a:ext cx="265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+ 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52B40A-AC8B-49BD-AF2E-32843D7D71B8}"/>
              </a:ext>
            </a:extLst>
          </p:cNvPr>
          <p:cNvSpPr txBox="1"/>
          <p:nvPr/>
        </p:nvSpPr>
        <p:spPr>
          <a:xfrm>
            <a:off x="6166996" y="3779441"/>
            <a:ext cx="265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+ 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7462288-4D13-4C94-98DF-E43050790AF1}"/>
              </a:ext>
            </a:extLst>
          </p:cNvPr>
          <p:cNvSpPr/>
          <p:nvPr/>
        </p:nvSpPr>
        <p:spPr>
          <a:xfrm>
            <a:off x="3361818" y="2292680"/>
            <a:ext cx="1679276" cy="244855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8E8993-1BDB-4F36-B59E-26936F6F4EB0}"/>
              </a:ext>
            </a:extLst>
          </p:cNvPr>
          <p:cNvSpPr txBox="1"/>
          <p:nvPr/>
        </p:nvSpPr>
        <p:spPr>
          <a:xfrm>
            <a:off x="3583230" y="3245671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DBE75C76-A841-4377-BB54-04AF13DC75DC}"/>
              </a:ext>
            </a:extLst>
          </p:cNvPr>
          <p:cNvSpPr/>
          <p:nvPr/>
        </p:nvSpPr>
        <p:spPr>
          <a:xfrm>
            <a:off x="2478274" y="2766780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E2C48E3F-C96E-4D1E-8A04-9B6C7C3F45A6}"/>
              </a:ext>
            </a:extLst>
          </p:cNvPr>
          <p:cNvSpPr/>
          <p:nvPr/>
        </p:nvSpPr>
        <p:spPr>
          <a:xfrm>
            <a:off x="2478274" y="3859599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171B4414-424F-4830-B5BC-8648E288535F}"/>
              </a:ext>
            </a:extLst>
          </p:cNvPr>
          <p:cNvSpPr/>
          <p:nvPr/>
        </p:nvSpPr>
        <p:spPr>
          <a:xfrm>
            <a:off x="5350362" y="2766780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DCB3BF4-F134-4EAC-8EC5-ED7D883A2B0A}"/>
              </a:ext>
            </a:extLst>
          </p:cNvPr>
          <p:cNvSpPr/>
          <p:nvPr/>
        </p:nvSpPr>
        <p:spPr>
          <a:xfrm>
            <a:off x="5350362" y="3859599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585623F-F410-4FF1-99B1-A509E868B533}"/>
              </a:ext>
            </a:extLst>
          </p:cNvPr>
          <p:cNvSpPr/>
          <p:nvPr/>
        </p:nvSpPr>
        <p:spPr>
          <a:xfrm>
            <a:off x="9311169" y="2292680"/>
            <a:ext cx="1679276" cy="244855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3D777F-9D81-404C-A48F-6EB4233A63B8}"/>
              </a:ext>
            </a:extLst>
          </p:cNvPr>
          <p:cNvSpPr txBox="1"/>
          <p:nvPr/>
        </p:nvSpPr>
        <p:spPr>
          <a:xfrm>
            <a:off x="9532581" y="3245671"/>
            <a:ext cx="123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A13E682-A1DC-4468-9784-53DEC4D87065}"/>
              </a:ext>
            </a:extLst>
          </p:cNvPr>
          <p:cNvSpPr/>
          <p:nvPr/>
        </p:nvSpPr>
        <p:spPr>
          <a:xfrm>
            <a:off x="8427625" y="2766780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BE2E32A3-F893-43ED-A710-7DD80B427292}"/>
              </a:ext>
            </a:extLst>
          </p:cNvPr>
          <p:cNvSpPr/>
          <p:nvPr/>
        </p:nvSpPr>
        <p:spPr>
          <a:xfrm>
            <a:off x="8427625" y="3859599"/>
            <a:ext cx="632604" cy="252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44"/>
          <p:cNvSpPr txBox="1"/>
          <p:nvPr/>
        </p:nvSpPr>
        <p:spPr>
          <a:xfrm>
            <a:off x="7642573" y="2311351"/>
            <a:ext cx="7986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论文创新点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298267" y="2311351"/>
            <a:ext cx="45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第二部分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50734" y="4360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六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50734" y="26302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50734" y="39962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0734" y="48852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50734" y="57615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五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50734" y="13673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一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清风素材 https://12sc.taobao.com/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</TotalTime>
  <Words>1543</Words>
  <Application>Microsoft Office PowerPoint</Application>
  <PresentationFormat>宽屏</PresentationFormat>
  <Paragraphs>320</Paragraphs>
  <Slides>40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微软雅黑</vt:lpstr>
      <vt:lpstr>Arial</vt:lpstr>
      <vt:lpstr>Arial</vt:lpstr>
      <vt:lpstr>Cambria Math</vt:lpstr>
      <vt:lpstr>Century Gothic</vt:lpstr>
      <vt:lpstr>Times New Roman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yupianlin@126.com</cp:lastModifiedBy>
  <cp:revision>158</cp:revision>
  <dcterms:created xsi:type="dcterms:W3CDTF">2015-08-18T02:51:00Z</dcterms:created>
  <dcterms:modified xsi:type="dcterms:W3CDTF">2020-11-04T07:23:36Z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2052-11.1.0.9999</vt:lpwstr>
  </property>
</Properties>
</file>